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31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330" r:id="rId16"/>
    <p:sldId id="268" r:id="rId17"/>
    <p:sldId id="269" r:id="rId18"/>
    <p:sldId id="270" r:id="rId19"/>
    <p:sldId id="271" r:id="rId20"/>
    <p:sldId id="272" r:id="rId21"/>
    <p:sldId id="326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7" r:id="rId36"/>
    <p:sldId id="327" r:id="rId37"/>
    <p:sldId id="288" r:id="rId38"/>
    <p:sldId id="289" r:id="rId39"/>
    <p:sldId id="290" r:id="rId40"/>
    <p:sldId id="291" r:id="rId41"/>
    <p:sldId id="328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9" r:id="rId7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9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9" Type="http://schemas.openxmlformats.org/officeDocument/2006/relationships/tableStyles" Target="tableStyles.xml"/><Relationship Id="rId78" Type="http://schemas.openxmlformats.org/officeDocument/2006/relationships/viewProps" Target="viewProps.xml"/><Relationship Id="rId77" Type="http://schemas.openxmlformats.org/officeDocument/2006/relationships/presProps" Target="presProps.xml"/><Relationship Id="rId76" Type="http://schemas.openxmlformats.org/officeDocument/2006/relationships/slide" Target="slides/slide72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4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9.xml"/><Relationship Id="rId3" Type="http://schemas.openxmlformats.org/officeDocument/2006/relationships/slide" Target="slide22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87fafe4c?pid=a262e9444&amp;color=0,0,0&amp;vtp=1&amp;bt=1&amp;bbb=1"/>
          <p:cNvSpPr/>
          <p:nvPr/>
        </p:nvSpPr>
        <p:spPr>
          <a:xfrm>
            <a:off x="612648" y="466344"/>
            <a:ext cx="10963656" cy="62909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dcf8f2b29?sp=1&amp;pid=887fafe4c&amp;color=0,0,0&amp;vtp=1&amp;bbb=1&amp;hb=1"/>
          <p:cNvSpPr/>
          <p:nvPr/>
        </p:nvSpPr>
        <p:spPr>
          <a:xfrm>
            <a:off x="612648" y="1099076"/>
            <a:ext cx="10963656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“序”又名“序言”“前言”“引言”，属于实用文体。在一本书中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，列于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卷首的叫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“序”，附于卷末的叫“跋”。“序”的作用在于介绍推荐著作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明写作过程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、写作目的、主要内容或说明一些同本书有关的事情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助读者更好地理解内容。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ctr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《新五代史》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《新五代史》原名《五代史记》，是北宋欧阳修撰写的一部纪传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体史书，属“二十四史”之一。全书记载了自后梁开平元年（907）至后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周显德七年（960）共五十三年的历史。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8f7484da?pid=a262e9444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200" dirty="0"/>
          </a:p>
        </p:txBody>
      </p:sp>
      <p:pic>
        <p:nvPicPr>
          <p:cNvPr id="3" name="P_6_BD#b76264b2f?pid=c8f7484d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3624" y="1240409"/>
            <a:ext cx="9070848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_6_BD#b76264b2f?pid=c8f7484da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7934" y="798811"/>
            <a:ext cx="7454304" cy="444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76264b2f?pid=c8f7484da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7480" y="468000"/>
            <a:ext cx="6793992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76264b2f?pid=c8f7484da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7048" y="468000"/>
            <a:ext cx="9144000" cy="275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7c8ca914?pid=c8f7484d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0c80fe8af?pid=97c8ca914&amp;color=0,0,0&amp;vtp=1&amp;bbb=1"/>
          <p:cNvSpPr/>
          <p:nvPr/>
        </p:nvSpPr>
        <p:spPr>
          <a:xfrm>
            <a:off x="612648" y="113037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第一段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2_1#0c80fe8af.blank?pid=97c8ca914&amp;color=0,0,0&amp;vpa=1&amp;vtp=1&amp;bbb=1"/>
          <p:cNvSpPr/>
          <p:nvPr/>
        </p:nvSpPr>
        <p:spPr>
          <a:xfrm>
            <a:off x="3291555" y="109989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人的作为</a:t>
            </a:r>
            <a:endParaRPr lang="en-US" altLang="zh-CN" sz="2800" dirty="0"/>
          </a:p>
        </p:txBody>
      </p:sp>
      <p:sp>
        <p:nvSpPr>
          <p:cNvPr id="5" name="QB_7_AN.3_1#0c80fe8af.blank?pid=97c8ca914&amp;color=0,0,0&amp;vpa=2&amp;vtp=1&amp;bbb=1"/>
          <p:cNvSpPr/>
          <p:nvPr/>
        </p:nvSpPr>
        <p:spPr>
          <a:xfrm>
            <a:off x="1689767" y="174759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推其根本</a:t>
            </a:r>
            <a:endParaRPr lang="en-US" altLang="zh-CN" sz="2800" dirty="0"/>
          </a:p>
        </p:txBody>
      </p:sp>
      <p:sp>
        <p:nvSpPr>
          <p:cNvPr id="6" name="QB_7_AN.4_1#0c80fe8af.blank?pid=97c8ca914&amp;color=0,0,0&amp;vpa=3&amp;vtp=1&amp;bbb=1"/>
          <p:cNvSpPr/>
          <p:nvPr/>
        </p:nvSpPr>
        <p:spPr>
          <a:xfrm>
            <a:off x="2045367" y="2395299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的原因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_1#5621cf7a0?pid=97c8ca914&amp;color=0,0,0&amp;mp=1&amp;vtp=1&amp;bt=1&amp;bbb=1"/>
          <p:cNvSpPr/>
          <p:nvPr/>
        </p:nvSpPr>
        <p:spPr>
          <a:xfrm>
            <a:off x="612648" y="466344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6_1#5621cf7a0.blank?pid=97c8ca914&amp;color=0,0,0&amp;mp=1&amp;vpa=4&amp;vtp=1&amp;bbb=1"/>
          <p:cNvSpPr/>
          <p:nvPr/>
        </p:nvSpPr>
        <p:spPr>
          <a:xfrm>
            <a:off x="2923254" y="436880"/>
            <a:ext cx="668813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助词，用于主谓之间，取消句子的独立性</a:t>
            </a:r>
            <a:endParaRPr lang="en-US" altLang="zh-CN" sz="2800" dirty="0"/>
          </a:p>
        </p:txBody>
      </p:sp>
      <p:sp>
        <p:nvSpPr>
          <p:cNvPr id="4" name="QB_7_AN.7_1#5621cf7a0.blank?pid=97c8ca914&amp;color=0,0,0&amp;mp=1&amp;vpa=5&amp;vtp=1&amp;bbb=1"/>
          <p:cNvSpPr/>
          <p:nvPr/>
        </p:nvSpPr>
        <p:spPr>
          <a:xfrm>
            <a:off x="1689767" y="957580"/>
            <a:ext cx="240188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连词，表顺承</a:t>
            </a:r>
            <a:endParaRPr lang="en-US" altLang="zh-CN" sz="2800" dirty="0"/>
          </a:p>
        </p:txBody>
      </p:sp>
      <p:sp>
        <p:nvSpPr>
          <p:cNvPr id="5" name="QB_7_AN.8_1#5621cf7a0.blank?pid=97c8ca914&amp;color=0,0,0&amp;mp=1&amp;vpa=6&amp;vtp=1&amp;bbb=1"/>
          <p:cNvSpPr/>
          <p:nvPr/>
        </p:nvSpPr>
        <p:spPr>
          <a:xfrm>
            <a:off x="1689767" y="1478280"/>
            <a:ext cx="97313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给予</a:t>
            </a:r>
            <a:endParaRPr lang="en-US" altLang="zh-CN" sz="2800" dirty="0"/>
          </a:p>
        </p:txBody>
      </p:sp>
      <p:sp>
        <p:nvSpPr>
          <p:cNvPr id="6" name="QB_7_AN.9_1#5621cf7a0.blank?pid=97c8ca914&amp;color=0,0,0&amp;mp=1&amp;vpa=7&amp;vtp=1&amp;bbb=1"/>
          <p:cNvSpPr/>
          <p:nvPr/>
        </p:nvSpPr>
        <p:spPr>
          <a:xfrm>
            <a:off x="1867567" y="1998980"/>
            <a:ext cx="454501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副词，表示祈使语气，一定</a:t>
            </a:r>
            <a:endParaRPr lang="en-US" altLang="zh-CN" sz="2800" dirty="0"/>
          </a:p>
        </p:txBody>
      </p:sp>
      <p:sp>
        <p:nvSpPr>
          <p:cNvPr id="7" name="QB_7_AN.10_1#5621cf7a0.blank?pid=97c8ca914&amp;color=0,0,0&amp;mp=1&amp;vpa=8&amp;vtp=1&amp;bbb=1"/>
          <p:cNvSpPr/>
          <p:nvPr/>
        </p:nvSpPr>
        <p:spPr>
          <a:xfrm>
            <a:off x="1689767" y="2519680"/>
            <a:ext cx="2400300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同“毋”，不要</a:t>
            </a:r>
            <a:endParaRPr lang="en-US" altLang="zh-CN" sz="2800" dirty="0"/>
          </a:p>
        </p:txBody>
      </p:sp>
      <p:sp>
        <p:nvSpPr>
          <p:cNvPr id="8" name="QB_7_AN.11_1#5621cf7a0.blank?pid=97c8ca914&amp;color=0,0,0&amp;mp=1&amp;vpa=9&amp;vtp=1&amp;bbb=1"/>
          <p:cNvSpPr/>
          <p:nvPr/>
        </p:nvSpPr>
        <p:spPr>
          <a:xfrm>
            <a:off x="1689767" y="3040380"/>
            <a:ext cx="2044700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代词，你的</a:t>
            </a:r>
            <a:endParaRPr lang="en-US" altLang="zh-CN" sz="2800" dirty="0"/>
          </a:p>
        </p:txBody>
      </p:sp>
      <p:sp>
        <p:nvSpPr>
          <p:cNvPr id="9" name="QB_7_AN.12_1#5621cf7a0.blank?pid=97c8ca914&amp;color=0,0,0&amp;mp=1&amp;vpa=10&amp;vtp=1&amp;bbb=1"/>
          <p:cNvSpPr/>
          <p:nvPr/>
        </p:nvSpPr>
        <p:spPr>
          <a:xfrm>
            <a:off x="2045367" y="3561080"/>
            <a:ext cx="4187825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官员，这里泛指一般属官</a:t>
            </a:r>
            <a:endParaRPr lang="en-US" altLang="zh-CN" sz="2800" dirty="0"/>
          </a:p>
        </p:txBody>
      </p:sp>
      <p:sp>
        <p:nvSpPr>
          <p:cNvPr id="10" name="QB_7_AN.13_1#5621cf7a0.blank?pid=97c8ca914&amp;color=0,0,0&amp;mp=1&amp;vpa=11&amp;vtp=1&amp;bbb=1"/>
          <p:cNvSpPr/>
          <p:nvPr/>
        </p:nvSpPr>
        <p:spPr>
          <a:xfrm>
            <a:off x="1689767" y="4081780"/>
            <a:ext cx="168751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介词，用</a:t>
            </a:r>
            <a:endParaRPr lang="en-US" altLang="zh-CN" sz="2800" dirty="0"/>
          </a:p>
        </p:txBody>
      </p:sp>
      <p:sp>
        <p:nvSpPr>
          <p:cNvPr id="11" name="QB_7_AN.14_1#5621cf7a0.blank?pid=97c8ca914&amp;color=0,0,0&amp;mp=1&amp;vpa=12&amp;vtp=1&amp;bbb=1"/>
          <p:cNvSpPr/>
          <p:nvPr/>
        </p:nvSpPr>
        <p:spPr>
          <a:xfrm>
            <a:off x="1689767" y="4602480"/>
            <a:ext cx="240188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祭祀用的牲畜</a:t>
            </a:r>
            <a:endParaRPr lang="en-US" altLang="zh-CN" sz="2800" dirty="0"/>
          </a:p>
        </p:txBody>
      </p:sp>
      <p:sp>
        <p:nvSpPr>
          <p:cNvPr id="12" name="QB_7_AN.15_1#5621cf7a0.blank?pid=97c8ca914&amp;color=0,0,0&amp;mp=1&amp;vpa=13&amp;vtp=1&amp;bbb=1"/>
          <p:cNvSpPr/>
          <p:nvPr/>
        </p:nvSpPr>
        <p:spPr>
          <a:xfrm>
            <a:off x="1689767" y="5123180"/>
            <a:ext cx="97313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等到</a:t>
            </a:r>
            <a:endParaRPr lang="en-US" altLang="zh-CN" sz="2800" dirty="0"/>
          </a:p>
        </p:txBody>
      </p:sp>
      <p:sp>
        <p:nvSpPr>
          <p:cNvPr id="13" name="QB_7_AN.16_1#5621cf7a0.blank?pid=97c8ca914&amp;color=0,0,0&amp;mp=1&amp;vpa=14&amp;vtp=1&amp;bbb=1"/>
          <p:cNvSpPr/>
          <p:nvPr/>
        </p:nvSpPr>
        <p:spPr>
          <a:xfrm>
            <a:off x="1761204" y="5643880"/>
            <a:ext cx="97313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_1#2aaf2bb22?pid=97c8ca914&amp;color=0,0,0&amp;vtp=1&amp;bt=1&amp;bbb=1"/>
          <p:cNvSpPr/>
          <p:nvPr/>
        </p:nvSpPr>
        <p:spPr>
          <a:xfrm>
            <a:off x="612648" y="466345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仇雠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B_7_AN.18_1#2aaf2bb22.blank?pid=97c8ca914&amp;color=0,0,0&amp;vpa=15&amp;vtp=1&amp;bbb=1"/>
          <p:cNvSpPr/>
          <p:nvPr/>
        </p:nvSpPr>
        <p:spPr>
          <a:xfrm>
            <a:off x="2935954" y="435865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endParaRPr lang="en-US" altLang="zh-CN" sz="2800" dirty="0"/>
          </a:p>
        </p:txBody>
      </p:sp>
      <p:sp>
        <p:nvSpPr>
          <p:cNvPr id="4" name="QB_7_AN.19_1#2aaf2bb22.blank?pid=97c8ca914&amp;color=0,0,0&amp;vpa=16&amp;vtp=1&amp;bbb=1"/>
          <p:cNvSpPr/>
          <p:nvPr/>
        </p:nvSpPr>
        <p:spPr>
          <a:xfrm>
            <a:off x="1689767" y="1083565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代词，代庄宗</a:t>
            </a:r>
            <a:endParaRPr lang="en-US" altLang="zh-CN" sz="2800" dirty="0"/>
          </a:p>
        </p:txBody>
      </p:sp>
      <p:sp>
        <p:nvSpPr>
          <p:cNvPr id="5" name="QB_7_AN.20_1#2aaf2bb22.blank?pid=97c8ca914&amp;color=0,0,0&amp;vpa=17&amp;vtp=1"/>
          <p:cNvSpPr/>
          <p:nvPr/>
        </p:nvSpPr>
        <p:spPr>
          <a:xfrm>
            <a:off x="1689767" y="1731265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缚</a:t>
            </a:r>
            <a:endParaRPr lang="en-US" altLang="zh-CN" sz="2800" dirty="0"/>
          </a:p>
        </p:txBody>
      </p:sp>
      <p:sp>
        <p:nvSpPr>
          <p:cNvPr id="6" name="QB_7_AN.21_1#2aaf2bb22.blank?pid=97c8ca914&amp;color=0,0,0&amp;vpa=18&amp;vtp=1&amp;bbb=1"/>
          <p:cNvSpPr/>
          <p:nvPr/>
        </p:nvSpPr>
        <p:spPr>
          <a:xfrm>
            <a:off x="1689767" y="2378965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丝带、丝绳，这里泛指绳索</a:t>
            </a:r>
            <a:endParaRPr lang="en-US" altLang="zh-CN" sz="2800" dirty="0"/>
          </a:p>
        </p:txBody>
      </p:sp>
      <p:sp>
        <p:nvSpPr>
          <p:cNvPr id="7" name="QB_7_AN.22_1#2aaf2bb22.blank?pid=97c8ca914&amp;color=0,0,0&amp;vpa=19&amp;vtp=1&amp;bbb=1"/>
          <p:cNvSpPr/>
          <p:nvPr/>
        </p:nvSpPr>
        <p:spPr>
          <a:xfrm>
            <a:off x="1677067" y="3026665"/>
            <a:ext cx="52593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匣子，这里用作动词，用匣子装</a:t>
            </a:r>
            <a:endParaRPr lang="en-US" altLang="zh-CN" sz="2800" dirty="0"/>
          </a:p>
        </p:txBody>
      </p:sp>
      <p:sp>
        <p:nvSpPr>
          <p:cNvPr id="8" name="QB_7_AN.23_1#2aaf2bb22.blank?pid=97c8ca914&amp;color=0,0,0&amp;vpa=20&amp;vtp=1&amp;bbb=1"/>
          <p:cNvSpPr/>
          <p:nvPr/>
        </p:nvSpPr>
        <p:spPr>
          <a:xfrm>
            <a:off x="2045367" y="3674365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仇人</a:t>
            </a:r>
            <a:endParaRPr lang="en-US" altLang="zh-CN" sz="2800" dirty="0"/>
          </a:p>
        </p:txBody>
      </p:sp>
      <p:sp>
        <p:nvSpPr>
          <p:cNvPr id="9" name="QB_7_AN.24_1#2aaf2bb22.blank?pid=97c8ca914&amp;color=0,0,0&amp;vpa=21&amp;vtp=1&amp;bbb=1"/>
          <p:cNvSpPr/>
          <p:nvPr/>
        </p:nvSpPr>
        <p:spPr>
          <a:xfrm>
            <a:off x="2045367" y="4322065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一个人</a:t>
            </a:r>
            <a:endParaRPr lang="en-US" altLang="zh-CN" sz="2800" dirty="0"/>
          </a:p>
        </p:txBody>
      </p:sp>
      <p:sp>
        <p:nvSpPr>
          <p:cNvPr id="10" name="QB_7_AN.25_1#2aaf2bb22.blank?pid=97c8ca914&amp;color=0,0,0&amp;vpa=22&amp;vtp=1"/>
          <p:cNvSpPr/>
          <p:nvPr/>
        </p:nvSpPr>
        <p:spPr>
          <a:xfrm>
            <a:off x="1689767" y="4969765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_1#2aaf2bb22?pid=97c8ca914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逸豫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26_1#2aaf2bb22.blank?pid=97c8ca914&amp;color=0,0,0&amp;vpa=23&amp;vtp=1&amp;bbb=1"/>
          <p:cNvSpPr/>
          <p:nvPr/>
        </p:nvSpPr>
        <p:spPr>
          <a:xfrm>
            <a:off x="1689767" y="4375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副词，难道</a:t>
            </a:r>
            <a:endParaRPr lang="en-US" altLang="zh-CN" sz="2800" dirty="0"/>
          </a:p>
        </p:txBody>
      </p:sp>
      <p:sp>
        <p:nvSpPr>
          <p:cNvPr id="4" name="QB_7_AN.27_1#2aaf2bb22.blank?pid=97c8ca914&amp;color=0,0,0&amp;vpa=24&amp;vtp=1&amp;bbb=1"/>
          <p:cNvSpPr/>
          <p:nvPr/>
        </p:nvSpPr>
        <p:spPr>
          <a:xfrm>
            <a:off x="1689767" y="10852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或者，还是</a:t>
            </a:r>
            <a:endParaRPr lang="en-US" altLang="zh-CN" sz="2800" dirty="0"/>
          </a:p>
        </p:txBody>
      </p:sp>
      <p:sp>
        <p:nvSpPr>
          <p:cNvPr id="5" name="QB_7_AN.28_1#2aaf2bb22.blank?pid=97c8ca914&amp;color=0,0,0&amp;vpa=25&amp;vtp=1&amp;bbb=1"/>
          <p:cNvSpPr/>
          <p:nvPr/>
        </p:nvSpPr>
        <p:spPr>
          <a:xfrm>
            <a:off x="1761204" y="17329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考察，探究</a:t>
            </a:r>
            <a:endParaRPr lang="en-US" altLang="zh-CN" sz="2800" dirty="0"/>
          </a:p>
        </p:txBody>
      </p:sp>
      <p:sp>
        <p:nvSpPr>
          <p:cNvPr id="6" name="QB_7_AN.29_1#2aaf2bb22.blank?pid=97c8ca914&amp;color=0,0,0&amp;vpa=26&amp;vtp=1&amp;bbb=1"/>
          <p:cNvSpPr/>
          <p:nvPr/>
        </p:nvSpPr>
        <p:spPr>
          <a:xfrm>
            <a:off x="2116804" y="23806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0_1#8f6c3789a?pid=97c8ca914&amp;color=0,0,0&amp;vtp=1&amp;bt=1&amp;bb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第四段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31_1#8f6c3789a.blank?pid=97c8ca914&amp;color=0,0,0&amp;vpa=27&amp;vtp=1&amp;bbb=1"/>
          <p:cNvSpPr/>
          <p:nvPr/>
        </p:nvSpPr>
        <p:spPr>
          <a:xfrm>
            <a:off x="2935954" y="4358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全，整个</a:t>
            </a:r>
            <a:endParaRPr lang="en-US" altLang="zh-CN" sz="2800" dirty="0"/>
          </a:p>
        </p:txBody>
      </p:sp>
      <p:sp>
        <p:nvSpPr>
          <p:cNvPr id="4" name="QB_7_AN.32_1#8f6c3789a.blank?pid=97c8ca914&amp;color=0,0,0&amp;vpa=28&amp;vtp=1&amp;bbb=1"/>
          <p:cNvSpPr/>
          <p:nvPr/>
        </p:nvSpPr>
        <p:spPr>
          <a:xfrm>
            <a:off x="1689767" y="1083564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介词，表被动</a:t>
            </a:r>
            <a:endParaRPr lang="en-US" altLang="zh-CN" sz="2800" dirty="0"/>
          </a:p>
        </p:txBody>
      </p:sp>
      <p:sp>
        <p:nvSpPr>
          <p:cNvPr id="5" name="QB_7_AN.33_1#8f6c3789a.blank?pid=97c8ca914&amp;color=0,0,0&amp;vpa=29&amp;vtp=1&amp;bbb=1"/>
          <p:cNvSpPr/>
          <p:nvPr/>
        </p:nvSpPr>
        <p:spPr>
          <a:xfrm>
            <a:off x="1689767" y="173126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句首发语词</a:t>
            </a:r>
            <a:endParaRPr lang="en-US" altLang="zh-CN" sz="2800" dirty="0"/>
          </a:p>
        </p:txBody>
      </p:sp>
      <p:sp>
        <p:nvSpPr>
          <p:cNvPr id="6" name="QB_7_AN.34_1#8f6c3789a.blank?pid=97c8ca914&amp;color=0,0,0&amp;vpa=30&amp;vtp=1&amp;bbb=1"/>
          <p:cNvSpPr/>
          <p:nvPr/>
        </p:nvSpPr>
        <p:spPr>
          <a:xfrm>
            <a:off x="2045367" y="23789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极小的事</a:t>
            </a:r>
            <a:endParaRPr lang="en-US" altLang="zh-CN" sz="2800" dirty="0"/>
          </a:p>
        </p:txBody>
      </p:sp>
      <p:sp>
        <p:nvSpPr>
          <p:cNvPr id="7" name="QB_7_AN.35_1#8f6c3789a.blank?pid=97c8ca914&amp;color=0,0,0&amp;vpa=31&amp;vtp=1&amp;bbb=1"/>
          <p:cNvSpPr/>
          <p:nvPr/>
        </p:nvSpPr>
        <p:spPr>
          <a:xfrm>
            <a:off x="1689767" y="3026664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连词，表并列</a:t>
            </a:r>
            <a:endParaRPr lang="en-US" altLang="zh-CN" sz="2800" dirty="0"/>
          </a:p>
        </p:txBody>
      </p:sp>
      <p:sp>
        <p:nvSpPr>
          <p:cNvPr id="8" name="QB_7_AN.36_1#8f6c3789a.blank?pid=97c8ca914&amp;color=0,0,0&amp;vpa=32&amp;vtp=1&amp;bbb=1"/>
          <p:cNvSpPr/>
          <p:nvPr/>
        </p:nvSpPr>
        <p:spPr>
          <a:xfrm>
            <a:off x="1689767" y="3674364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介词，表被动</a:t>
            </a:r>
            <a:endParaRPr lang="en-US" altLang="zh-CN" sz="2800" dirty="0"/>
          </a:p>
        </p:txBody>
      </p:sp>
      <p:sp>
        <p:nvSpPr>
          <p:cNvPr id="9" name="QB_7_AN.37_1#8f6c3789a.blank?pid=97c8ca914&amp;color=0,0,0&amp;vpa=33&amp;vtp=1&amp;bbb=1"/>
          <p:cNvSpPr/>
          <p:nvPr/>
        </p:nvSpPr>
        <p:spPr>
          <a:xfrm>
            <a:off x="1689767" y="4322064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沉湎、无节制</a:t>
            </a:r>
            <a:endParaRPr lang="en-US" altLang="zh-CN" sz="2800" dirty="0"/>
          </a:p>
        </p:txBody>
      </p:sp>
      <p:sp>
        <p:nvSpPr>
          <p:cNvPr id="10" name="QB_7_AN.38_1#8f6c3789a.blank?pid=97c8ca914&amp;color=0,0,0&amp;vpa=34&amp;vtp=1&amp;bbb=1"/>
          <p:cNvSpPr/>
          <p:nvPr/>
        </p:nvSpPr>
        <p:spPr>
          <a:xfrm>
            <a:off x="1689767" y="496976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只有，仅仅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c5095529.fixed?pid=cf4dfdf5e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中华传统文化经典研习——历史的现场</a:t>
            </a:r>
            <a:endParaRPr lang="en-US" altLang="zh-CN" sz="4000" dirty="0"/>
          </a:p>
        </p:txBody>
      </p:sp>
      <p:sp>
        <p:nvSpPr>
          <p:cNvPr id="3" name="C_3#4c5095529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4c5095529.fixed?pid=cf4dfdf5e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第11课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过秦论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五代史伶官传序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4c5095529.fixed?pid=cf4dfdf5e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4c5095529.fixed?pid=cf4dfdf5e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五代史伶官传序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4c5095529.fixed?pid=cf4dfdf5e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3ba90ea4?pid=a262e9444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QB_6_BD.39_1#060852281?pid=23ba90ea4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9_2#060852281?pid=23ba90ea4&amp;color=0,0,0&amp;tib=255,255,255&amp;vip=35#3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0240" y="1656779"/>
            <a:ext cx="8348472" cy="415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40_1#060852281.blank?pid=23ba90ea4&amp;color=0,0,0&amp;vpa=35&amp;vtp=1"/>
          <p:cNvSpPr/>
          <p:nvPr/>
        </p:nvSpPr>
        <p:spPr>
          <a:xfrm>
            <a:off x="5120640" y="1793939"/>
            <a:ext cx="3108960" cy="43891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盛衰之理，在于人事</a:t>
            </a:r>
            <a:endParaRPr lang="en-US" altLang="zh-CN" sz="2100" dirty="0"/>
          </a:p>
        </p:txBody>
      </p:sp>
      <p:sp>
        <p:nvSpPr>
          <p:cNvPr id="6" name="QB_6_AN.41_1#060852281.blank?pid=23ba90ea4&amp;color=0,0,0&amp;vpa=36&amp;vtp=1"/>
          <p:cNvSpPr/>
          <p:nvPr/>
        </p:nvSpPr>
        <p:spPr>
          <a:xfrm>
            <a:off x="5596128" y="3558731"/>
            <a:ext cx="2651760" cy="45720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忧劳可以兴国，逸豫可以亡身</a:t>
            </a:r>
            <a:endParaRPr lang="en-US" altLang="zh-CN" sz="2100" dirty="0"/>
          </a:p>
        </p:txBody>
      </p:sp>
      <p:sp>
        <p:nvSpPr>
          <p:cNvPr id="7" name="QB_6_AN.42_1#060852281.blank?pid=23ba90ea4&amp;color=0,0,0&amp;vpa=37&amp;vtp=1"/>
          <p:cNvSpPr/>
          <p:nvPr/>
        </p:nvSpPr>
        <p:spPr>
          <a:xfrm>
            <a:off x="5577840" y="4756595"/>
            <a:ext cx="2670048" cy="40233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祸患常积于忽微，智勇多困于所溺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a9e902c8f?pid=23ba90ea4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本文总结了后唐庄宗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的历史教训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阐明了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国家盛衰取决于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忧劳可以兴国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逸豫可以亡身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的道理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讽谏北宋统治者应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44_1#a9e902c8f.blank?pid=23ba90ea4&amp;color=0,0,0&amp;vpa=38&amp;vtp=1&amp;bbb=1"/>
          <p:cNvSpPr/>
          <p:nvPr/>
        </p:nvSpPr>
        <p:spPr>
          <a:xfrm>
            <a:off x="4890166" y="1085220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得天下而又失天下</a:t>
            </a:r>
            <a:endParaRPr lang="en-US" altLang="zh-CN" sz="2800" dirty="0"/>
          </a:p>
        </p:txBody>
      </p:sp>
      <p:sp>
        <p:nvSpPr>
          <p:cNvPr id="4" name="QB_6_AN.45_1#a9e902c8f.blank?pid=23ba90ea4&amp;color=0,0,0&amp;vpa=39&amp;vtp=1&amp;bbb=1"/>
          <p:cNvSpPr/>
          <p:nvPr/>
        </p:nvSpPr>
        <p:spPr>
          <a:xfrm>
            <a:off x="3624930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人事</a:t>
            </a:r>
            <a:endParaRPr lang="en-US" altLang="zh-CN" sz="2800" dirty="0"/>
          </a:p>
        </p:txBody>
      </p:sp>
      <p:sp>
        <p:nvSpPr>
          <p:cNvPr id="5" name="QB_6_AN.46_1#a9e902c8f.blank?pid=23ba90ea4&amp;color=0,0,0&amp;vpa=40&amp;vtp=1&amp;bbb=1"/>
          <p:cNvSpPr/>
          <p:nvPr/>
        </p:nvSpPr>
        <p:spPr>
          <a:xfrm>
            <a:off x="3810666" y="2380620"/>
            <a:ext cx="52593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力戒骄奢、防微杜渐、励精图治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1afd3577.fixed?pid=4c509552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41afd357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259d9368?pid=41afd3577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世纪90年代，诺基亚敏锐地抓住了移动通信技术的机遇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推出符合市场需求的产品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。2007年，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诺基亚占据了全球手机市场近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40%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的份额，然而，诺基亚却在巅峰时期逐渐失去了危机感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，开始安于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，错过了智能手机的新时代。最终，诺基亚在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2013年将手机业务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出售给微软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，标志着其辉煌时代的终结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。毛泽东在中国共产党第八次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全国代表大会上提出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“虚心使人进步，骄傲使人落后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”，欧阳修以史为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，认为“忧劳可以兴国，逸豫可以亡身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”，前人的至理名言至今仍熠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熠生辉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c491c1a6?pid=41afd3577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梳理人物年表·以史为鉴</a:t>
            </a:r>
            <a:endParaRPr lang="en-US" altLang="zh-CN" sz="3000" dirty="0"/>
          </a:p>
        </p:txBody>
      </p:sp>
      <p:sp>
        <p:nvSpPr>
          <p:cNvPr id="3" name="QO_6_BD.47_1#32dd6726f?pid=ec491c1a6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欧阳修撰写《新五代史》，以史为鉴，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以期引起宋朝统治者的警惕。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48_1#ee50c1fe1?sp=1&amp;pid=32dd6726f&amp;color=0,0,0&amp;vtp=1&amp;bbb=1&amp;hb=1"/>
          <p:cNvSpPr/>
          <p:nvPr/>
        </p:nvSpPr>
        <p:spPr>
          <a:xfrm>
            <a:off x="612648" y="2458032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李存勖生于公元885年。他是一个极具传奇色彩的人物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事才能和复兴唐朝的理想令人钦佩，但后期的昏庸和治国无能也让人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扼腕叹息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。请从课文中提取信息，并查找资料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，为李存勖整理一份人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物年表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B_7_BD.48_2#ee50c1fe1?colgroup=2,2,23&amp;pid=32dd6726f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4600132"/>
        </p:xfrm>
        <a:graphic>
          <a:graphicData uri="http://schemas.openxmlformats.org/drawingml/2006/table">
            <a:tbl>
              <a:tblPr/>
              <a:tblGrid>
                <a:gridCol w="1170432"/>
                <a:gridCol w="1170432"/>
                <a:gridCol w="8595360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年龄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主要事迹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尽量用原文）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908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与尔三矢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913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923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926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AN.49_1#ee50c1fe1.blank?pid=32dd6726f&amp;color=0,0,0&amp;vpa=41&amp;vtp=1&amp;bbb=1"/>
          <p:cNvSpPr/>
          <p:nvPr/>
        </p:nvSpPr>
        <p:spPr>
          <a:xfrm>
            <a:off x="2132099" y="1973834"/>
            <a:ext cx="6143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28</a:t>
            </a:r>
            <a:endParaRPr lang="en-US" altLang="zh-CN" sz="2800" dirty="0"/>
          </a:p>
        </p:txBody>
      </p:sp>
      <p:sp>
        <p:nvSpPr>
          <p:cNvPr id="4" name="QB_7_AN.50_1#ee50c1fe1.blank?pid=32dd6726f&amp;color=0,0,0&amp;vpa=42&amp;vtp=1&amp;bbb=1"/>
          <p:cNvSpPr/>
          <p:nvPr/>
        </p:nvSpPr>
        <p:spPr>
          <a:xfrm>
            <a:off x="3569230" y="1973834"/>
            <a:ext cx="4187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系燕父子以组。（灭燕）</a:t>
            </a:r>
            <a:endParaRPr lang="en-US" altLang="zh-CN" sz="2800" dirty="0"/>
          </a:p>
        </p:txBody>
      </p:sp>
      <p:sp>
        <p:nvSpPr>
          <p:cNvPr id="5" name="QB_7_AN.51_1#ee50c1fe1.blank?pid=32dd6726f&amp;color=0,0,0&amp;vpa=43&amp;vtp=1&amp;bbb=1"/>
          <p:cNvSpPr/>
          <p:nvPr/>
        </p:nvSpPr>
        <p:spPr>
          <a:xfrm>
            <a:off x="2132099" y="3095054"/>
            <a:ext cx="6143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38</a:t>
            </a:r>
            <a:endParaRPr lang="en-US" altLang="zh-CN" sz="2800" dirty="0"/>
          </a:p>
        </p:txBody>
      </p:sp>
      <p:sp>
        <p:nvSpPr>
          <p:cNvPr id="6" name="QB_7_AN.52_1#ee50c1fe1.blank?pid=32dd6726f&amp;color=0,0,0&amp;vpa=44&amp;vtp=1&amp;bbb=1"/>
          <p:cNvSpPr/>
          <p:nvPr/>
        </p:nvSpPr>
        <p:spPr>
          <a:xfrm>
            <a:off x="3556530" y="3095054"/>
            <a:ext cx="59737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函梁君臣之首。（灭后梁，建后唐）</a:t>
            </a:r>
            <a:endParaRPr lang="en-US" altLang="zh-CN" sz="2800" dirty="0"/>
          </a:p>
        </p:txBody>
      </p:sp>
      <p:sp>
        <p:nvSpPr>
          <p:cNvPr id="7" name="QB_7_AN.53_1#ee50c1fe1.blank?pid=32dd6726f&amp;color=0,0,0&amp;vpa=45&amp;vtp=1&amp;bbb=1"/>
          <p:cNvSpPr/>
          <p:nvPr/>
        </p:nvSpPr>
        <p:spPr>
          <a:xfrm>
            <a:off x="2132099" y="4216274"/>
            <a:ext cx="6143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41</a:t>
            </a:r>
            <a:endParaRPr lang="en-US" altLang="zh-CN" sz="2800" dirty="0"/>
          </a:p>
        </p:txBody>
      </p:sp>
      <p:sp>
        <p:nvSpPr>
          <p:cNvPr id="8" name="QB_7_AN.54_1#ee50c1fe1.blank?pid=32dd6726f&amp;color=0,0,0&amp;vpa=46&amp;vtp=1&amp;bbb=1"/>
          <p:cNvSpPr/>
          <p:nvPr/>
        </p:nvSpPr>
        <p:spPr>
          <a:xfrm>
            <a:off x="3556530" y="4216274"/>
            <a:ext cx="57943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身死国灭，为天下笑。（每点1分）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3_1#02616fbfe?sp=1&amp;pid=32dd6726f&amp;color=0,0,0&amp;vtp=1&amp;bt=1&amp;bbb=1&amp;hb=1&amp;hltap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由上表可知，李存勖得天下用了十几年的时间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，而失天下却只用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了不到四年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，“得”与“失”各是什么原因？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你从中可以得到什么启示？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174_1#02616fbfe?sp=1&amp;pid=32dd6726f&amp;color=0,0,0&amp;vtp=1&amp;bt=1&amp;bbb=1&amp;hb=1&amp;hla=1"/>
          <p:cNvSpPr/>
          <p:nvPr/>
        </p:nvSpPr>
        <p:spPr>
          <a:xfrm>
            <a:off x="612648" y="2311532"/>
            <a:ext cx="10963656" cy="373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1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原因</a:t>
            </a: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：庄宗“得”的原因是“忧劳”，而“失”的原因是“逸豫”。（2分）</a:t>
            </a:r>
            <a:endParaRPr lang="en-US" altLang="zh-CN" sz="2800" spc="-1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启示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：敌人往往是自己生存的重要条件。李存勖“壮哉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”，很大程度上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是因为敌人与危机在激励他发愤努力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，完成先王未竟的事业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，告慰先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王在天之灵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。（2分）当敌人被消灭后，天下平定，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他失去了警戒之心，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认为可以高枕无忧了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，便沉溺于声色之中，在“逸豫”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中葬送了自己，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也葬送了国家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d5c2b1758?sp=1&amp;pid=ec491c1a6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《旧五代史》认为王朝的更迭是天命所致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，请结合本文谈谈欧阳修的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新五代史》在此问题上的看法与《旧五代史》有什么不同。（2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</a:t>
            </a:r>
            <a:endParaRPr lang="en-US" altLang="zh-CN" sz="2800" dirty="0"/>
          </a:p>
        </p:txBody>
      </p:sp>
      <p:sp>
        <p:nvSpPr>
          <p:cNvPr id="3" name="QB_6_AN.57_1#d5c2b1758.blank?pid=ec491c1a6&amp;color=0,0,0&amp;vpa=47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本文开门见山地提出观点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：“盛衰之理，虽曰天命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，岂非人事哉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！”欧阳修认为王朝的更迭是人为所致。（2分）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3_1#eaaa4ba72?sp=1&amp;pid=ec491c1a6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本文题为“五代史伶官传序”，行文中作者为什么没有详写“伶人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是花费大量笔墨逐一描写庄宗消灭敌人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74_1#eaaa4ba72?sp=1&amp;pid=ec491c1a6&amp;color=0,0,0&amp;vtp=1&amp;bt=1&amp;bbb=1&amp;hb=1&amp;hla=1"/>
          <p:cNvSpPr/>
          <p:nvPr/>
        </p:nvSpPr>
        <p:spPr>
          <a:xfrm>
            <a:off x="612648" y="1701297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“伶人”的事已被写入正文，序中再写未免重复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。作者写作此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，意在规劝统治者吸取庄宗勃兴速亡的教训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，并非将亡国之责归咎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于伶人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。所以，本文没有必要详细写“伶人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”在庄宗失天下过程中的作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。②写庄宗逐个消灭敌人，极力表现了其声威的壮大。一方面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应开头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“盛衰”的“盛”，也暗示了其成功背后的艰辛；另一方面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，写其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奋勇杀敌的极盛之势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，与下文其迅速败亡形成对比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，从而更好地揭示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盛衰之理在于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“人事”的道理。（每点2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2bf24f36?pid=41afd3577&amp;color=0,173,163&amp;vtp=1&amp;bt=1&amp;bbb=1"/>
          <p:cNvSpPr/>
          <p:nvPr/>
        </p:nvSpPr>
        <p:spPr>
          <a:xfrm>
            <a:off x="612648" y="466344"/>
            <a:ext cx="10963656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分析论证方法·赏析语言特点</a:t>
            </a:r>
            <a:endParaRPr lang="en-US" altLang="zh-CN" sz="3000" dirty="0"/>
          </a:p>
        </p:txBody>
      </p:sp>
      <p:sp>
        <p:nvSpPr>
          <p:cNvPr id="3" name="QB_6_BD.173_1#4886264e5?sp=1&amp;pid=32bf24f36&amp;color=0,0,0&amp;vtp=1&amp;bbb=1&amp;hb=1&amp;hltap=1"/>
          <p:cNvSpPr/>
          <p:nvPr/>
        </p:nvSpPr>
        <p:spPr>
          <a:xfrm>
            <a:off x="612648" y="1017857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作者认为盛衰之理在于“人事”，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他在文中是如何论证这一观点的？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74_1#4886264e5?sp=1&amp;pid=32bf24f36&amp;color=0,0,0&amp;vtp=1&amp;bbb=1&amp;hb=1&amp;hla=1"/>
          <p:cNvSpPr/>
          <p:nvPr/>
        </p:nvSpPr>
        <p:spPr>
          <a:xfrm>
            <a:off x="612648" y="2029285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第一段运用庄宗得天下和失天下的事例，说明提出“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盛衰之理，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虽曰天命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，岂非人事哉”的历史依据。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②第二段叙述庄宗接受和执行其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父遗命的事件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，第三段从庄宗极盛和极衰两种情形的对比中，得出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劳可以兴国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，逸豫可以亡身”的结论，从而对“盛衰之理，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虽曰天命，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岂非人事哉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”进行了有力论证，揭示了所谓“人事”的内涵。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③第四段承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接上文进一步议论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，引出“夫祸患常积于忽微，而智勇多困于所溺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历史教训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，深化了对“盛衰之理，虽曰天命，岂非人事哉”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的理解。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a262e9444?lid=a262e9444&amp;cid=a262e9444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a262e9444?lid=a262e9444&amp;cid=a262e9444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a262e9444?lid=41afd3577&amp;cid=41afd3577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a262e9444?lid=41afd3577&amp;cid=41afd3577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a262e9444?lid=3f600f95f&amp;cid=3f600f95f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a262e9444?lid=3f600f95f&amp;cid=3f600f95f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3_1#96a469d8f?sp=1&amp;pid=32bf24f3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《五代史伶官传序》以庄宗得失天下为线索，盛时如烈火烹油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，衰时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如秋风扫叶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。对比之间，情理自现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。那么本文是怎样运用正反对比来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阐明事理的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74_1#96a469d8f?sp=1&amp;pid=32bf24f36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全文通过将庄宗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“之所以得天下”与“所以失之者”进行对比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清而理明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。（1分）文章开头“盛、衰”“得、失”并举，第三段中“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”“得、失”“成、败”“损、益”“兴、亡”并举，末段又用“盛、衰”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并举。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，“方其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”，时间先后的正反对比鲜明深刻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、发人深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3_1#59fd62d46?sp=1&amp;pid=32bf24f36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《古文观止》评价本文“起手一提，已括全篇之意。次一段叙事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后只是两扬两抑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。低昂反复，感慨淋漓，直可与史迁相为颉颃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”。请结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合这一说法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，分析本文是怎样使用“抑扬”手法的。（5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74_1#59fd62d46?sp=1&amp;pid=32bf24f36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文章采用了欲抑先扬的手法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①第二段的叙事语势比较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，虽无议论，但寓论点于叙事之中，以叙事验证论点。（2分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第三段和第四段的议论都是欲抑先扬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，先论其“壮”和“盛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”，然后评其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衰”，揭示盛衰在于“人事”的道理。（2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095ba7ef?pid=32bf24f3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抑扬结合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抑扬结合的手法分为欲扬先抑和欲抑先扬两种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指抬高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指按下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贬抑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欲扬先抑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即作者想褒扬某事物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却不从褒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扬处落笔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而是先按下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从贬抑处落笔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可以使情节波澜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形成鲜明对比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更能突出表现想要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的部分而先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就叫欲抑先扬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无论是哪一种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前面的部分都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是为后面的部分进行铺垫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蓄势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095ba7ef?pid=32bf24f3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运用抑扬结合的手法能够表达作者充沛的感情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但要注意情感转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变要自然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这样才能引起读者的共鸣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运用抑扬结合的手法要注意以下两点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一要明确抑扬的辩证关系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无论是欲扬先抑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还是欲抑先扬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都要分出主次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二要找出抑与扬的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内在联系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只有找到二者相通的桥梁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才能完成由抑到扬或由扬到抑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的艺术转化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56d0fdf57?sp=1&amp;pid=32bf24f36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文言文中，虚词往往也可见真情。请结合课文，体会表格中的“哉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也”所蕴含的情感，并分析其作用。（8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4" name="QB_6_BD.62_2#56d0fdf57?colgroup=7,21&amp;pid=32bf24f36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54512" cy="3970148"/>
        </p:xfrm>
        <a:graphic>
          <a:graphicData uri="http://schemas.openxmlformats.org/drawingml/2006/table">
            <a:tbl>
              <a:tblPr/>
              <a:tblGrid>
                <a:gridCol w="2871216"/>
                <a:gridCol w="808329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重要语句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分析情感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岂非人事哉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可谓壮哉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63_1#56d0fdf57.blank?pid=32bf24f36&amp;color=0,0,0&amp;vpa=48&amp;vtp=1&amp;bbb=1&amp;hb=1"/>
          <p:cNvSpPr/>
          <p:nvPr/>
        </p:nvSpPr>
        <p:spPr>
          <a:xfrm>
            <a:off x="3555864" y="2500127"/>
            <a:ext cx="7956296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用兼带感叹、反诘的语气道出了此文的中心论点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，立论鲜明，催人警醒；与前文的“呜呼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！”相呼应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，形成浓烈的抒情气氛。</a:t>
            </a:r>
            <a:endParaRPr lang="en-US" altLang="zh-CN" sz="2800" dirty="0"/>
          </a:p>
        </p:txBody>
      </p:sp>
      <p:sp>
        <p:nvSpPr>
          <p:cNvPr id="5" name="QB_6_AN.64_1#56d0fdf57.blank?pid=32bf24f36&amp;color=0,0,0&amp;vpa=49&amp;vtp=1&amp;bbb=1&amp;hb=1"/>
          <p:cNvSpPr/>
          <p:nvPr/>
        </p:nvSpPr>
        <p:spPr>
          <a:xfrm>
            <a:off x="3555864" y="4176083"/>
            <a:ext cx="7956296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以升调语势发出对庄宗之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“盛”的赞叹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，和后文的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“何其衰也！”形成鲜明对比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，在赞叹中含有轻蔑的意思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QB_6_BD.65_1#56d0fdf57?colgroup=7,21&amp;pid=32bf24f36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54512" cy="4524884"/>
        </p:xfrm>
        <a:graphic>
          <a:graphicData uri="http://schemas.openxmlformats.org/drawingml/2006/table">
            <a:tbl>
              <a:tblPr/>
              <a:tblGrid>
                <a:gridCol w="2871216"/>
                <a:gridCol w="808329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重要语句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分析情感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岂独伶人也哉？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69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何其衰也!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66_1#56d0fdf57.blank?pid=32bf24f36&amp;color=0,0,0&amp;mp=1&amp;vpa=50&amp;vtp=1&amp;bbb=1&amp;hb=1"/>
          <p:cNvSpPr/>
          <p:nvPr/>
        </p:nvSpPr>
        <p:spPr>
          <a:xfrm>
            <a:off x="3555864" y="1086231"/>
            <a:ext cx="7956296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表示感叹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，以感叹的语气点睛，发人深省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，意味深长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；呼应开篇的“呜呼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！”，于反复叹咏之中显现委婉的韵致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67_1#56d0fdf57.blank?pid=32bf24f36&amp;color=0,0,0&amp;mp=1&amp;vpa=51&amp;vtp=1&amp;bbb=1&amp;hb=1"/>
          <p:cNvSpPr/>
          <p:nvPr/>
        </p:nvSpPr>
        <p:spPr>
          <a:xfrm>
            <a:off x="3555864" y="2760155"/>
            <a:ext cx="7956296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在惋惜中蕴含谴责的意思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以凝重哀婉的语气，发出对庄宗之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“衰”的悲叹，和前文“可谓壮哉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！”形成对比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，既唱又叹，遥遥相对，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使人感到笔墨酣畅、痛快淋漓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3_1#d73ef57e3?sp=1&amp;pid=32bf24f36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《文章精义》评价欧阳修的散文时说“欧如澜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”，即欧阳修的散文波澜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，富有层次和变化。请分析《五代史伶官传序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》是怎样体现这种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74_1#d73ef57e3?sp=1&amp;pid=32bf24f36&amp;color=0,0,0&amp;vtp=1&amp;bt=1&amp;bbb=1&amp;hb=1&amp;hla=1"/>
          <p:cNvSpPr/>
          <p:nvPr/>
        </p:nvSpPr>
        <p:spPr>
          <a:xfrm>
            <a:off x="612648" y="2132272"/>
            <a:ext cx="10963656" cy="400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层次：得天下与失天下、盛与衰，一一对举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，欧阳修对庄宗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得天下时的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“忧劳”肯定赞赏，对失天下时的“逸豫”否定叹惋，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对成败、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得失的思考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，由赞到叹再到思，形成一种情感充沛、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气势如虹的文势，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波澜起伏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，层层深入，暗含褒贬。②变化：句式上，整散结合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，长短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句结合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，灵活多变，读起来抑扬顿挫；语气上，陈述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、感叹多种语气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交杂变化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，感情饱满，说理婉转而发人深思；表达方式上，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叙议结合，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观点鲜明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，摇曳生姿。（每点3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a65f83af?pid=41afd3577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173_1#c48401f99?sp=1&amp;pid=4a65f83af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《五代史伶官传序》中提到“忧劳可以兴国，逸豫可以亡身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”，而古代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史书和文学作品常将国家兴亡归咎于伶人或女性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请结合课文内容，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简要评析这种观点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74_1#c48401f99?sp=1&amp;pid=4a65f83af&amp;color=0,0,0&amp;vtp=1&amp;bbb=1&amp;hb=1&amp;hla=1"/>
          <p:cNvSpPr/>
          <p:nvPr/>
        </p:nvSpPr>
        <p:spPr>
          <a:xfrm>
            <a:off x="612648" y="286156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示例）这种观点是不合理的。①忽视根本政治因素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。国家的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兴亡是一个复杂的变化过程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，受政治、经济、军事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、社会等多种因素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影响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。将其简单归咎于伶人或女性，是忽视了统治者的治国方略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治制度的不合理性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、社会矛盾的激化等根本因素。比如，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商朝的灭亡，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不能仅仅归因于妲己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，更应看到商纣王自身的荒淫无道、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政治腐败、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4_1#c48401f99?sp=1&amp;pid=4a65f83af&amp;color=0,0,0&amp;vtp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73_1#c48401f99?sp=1&amp;pid=4a65f83af&amp;color=0,0,0&amp;vtp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横征暴敛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。②为统治者开脱责任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。这种观点在一定程度上是为统治者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寻找替罪羊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。如周幽王烽火戏诸侯导致西周灭亡的说法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，将责任完全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推给褒姒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，而忽略了周幽王作为统治者没有承担基本的政治责任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坏了国家的政治秩序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。③体现了性别偏见和职业歧视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。古代社会对女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性和伶人等群体存在偏见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，认为女性是“红颜祸水”，伶人是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“优伶误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”。这种观点是基于性别和职业的刻板印象提出的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，而没有从客观的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历史事实出发去分析问题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。（表明看法1分，说明理由3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f600f95f.fixed?pid=4c509552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3f600f95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262e9444.fixed?pid=4c509552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a262e9444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9dff895b0?pid=3f600f95f&amp;color=0,0,0&amp;vtp=1&amp;bt=1&amp;bbb=1&amp;hb=1"/>
          <p:cNvSpPr/>
          <p:nvPr/>
        </p:nvSpPr>
        <p:spPr>
          <a:xfrm>
            <a:off x="612648" y="468000"/>
            <a:ext cx="10963656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同是史论性质的文章，贾谊的《过秦论》与欧阳修的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《五代史伶官传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》在陈述历史的角度、得出结论的方式、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语言风格等方面存在异同。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请结合你对文章的理解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，填写表格。（3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9" name="QB_5_BD.70_2#9dff895b0?colgroup=4,15,9&amp;pid=3f600f95f&amp;color=0,0,0&amp;vtp=1&amp;bbb=1&amp;hb=1"/>
          <p:cNvGraphicFramePr>
            <a:graphicFrameLocks noGrp="1"/>
          </p:cNvGraphicFramePr>
          <p:nvPr/>
        </p:nvGraphicFramePr>
        <p:xfrm>
          <a:off x="612648" y="2248540"/>
          <a:ext cx="10917936" cy="3827717"/>
        </p:xfrm>
        <a:graphic>
          <a:graphicData uri="http://schemas.openxmlformats.org/drawingml/2006/table">
            <a:tbl>
              <a:tblPr/>
              <a:tblGrid>
                <a:gridCol w="1673352"/>
                <a:gridCol w="3246120"/>
                <a:gridCol w="2551176"/>
                <a:gridCol w="3447288"/>
              </a:tblGrid>
              <a:tr h="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比较点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504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《过秦论》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《五代史伶官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传序》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221475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陈述历史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通过宏大的历史事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件分析影响王朝更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替的因素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都评说历史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推究原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因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总结经验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提供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鉴戒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71_1#9dff895b0.blank?pid=3f600f95f&amp;color=0,0,0&amp;vpa=52&amp;vtp=1&amp;bbb=1&amp;hb=1"/>
          <p:cNvSpPr/>
          <p:nvPr/>
        </p:nvSpPr>
        <p:spPr>
          <a:xfrm>
            <a:off x="5604120" y="4132871"/>
            <a:ext cx="2424176" cy="16514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9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从极细微的角度切入，纵说天下大事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QB_5_BD.72_1#9dff895b0?colgroup=4,15,9&amp;pid=3f600f95f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27080" cy="5131372"/>
        </p:xfrm>
        <a:graphic>
          <a:graphicData uri="http://schemas.openxmlformats.org/drawingml/2006/table">
            <a:tbl>
              <a:tblPr/>
              <a:tblGrid>
                <a:gridCol w="1691640"/>
                <a:gridCol w="3739896"/>
                <a:gridCol w="2029968"/>
                <a:gridCol w="3465576"/>
              </a:tblGrid>
              <a:tr h="61823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比较点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《过秦论》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《五代史伶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官传序》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334016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得出结论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开篇立论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正面提出主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张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以此作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为全篇的总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纲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都在前文叙述的基础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上生发议论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在结尾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处总结历史教训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73_1#9dff895b0.blank?pid=3f600f95f&amp;color=0,0,0&amp;mp=1&amp;vpa=53&amp;vtp=1&amp;bbb=1&amp;hb=1"/>
          <p:cNvSpPr/>
          <p:nvPr/>
        </p:nvSpPr>
        <p:spPr>
          <a:xfrm>
            <a:off x="2376288" y="2253107"/>
            <a:ext cx="3612896" cy="33284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卒章显志，首先极写秦的威势，接着写陈涉起事反秦，秦朝迅速灭亡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最后据题立意，因叙而议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点明缘由，得出结论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QB_5_BD.74_1#9dff895b0?colgroup=4,15,9&amp;pid=3f600f95f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4073652"/>
        </p:xfrm>
        <a:graphic>
          <a:graphicData uri="http://schemas.openxmlformats.org/drawingml/2006/table">
            <a:tbl>
              <a:tblPr/>
              <a:tblGrid>
                <a:gridCol w="1673352"/>
                <a:gridCol w="3246120"/>
                <a:gridCol w="2551176"/>
                <a:gridCol w="3447288"/>
              </a:tblGrid>
              <a:tr h="61823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比较点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《过秦论》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《五代史伶官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传序》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228244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语言风格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辞气极盛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波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澜迭起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沉厚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淋漓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顿挫有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都大量运用排比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偶的句式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且多用短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音节紧促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艺术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感染力强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75_1#9dff895b0.blank?pid=3f600f95f&amp;color=0,0,0&amp;mp=1&amp;vpa=54&amp;vtp=1&amp;bbb=1&amp;hb=1"/>
          <p:cNvSpPr/>
          <p:nvPr/>
        </p:nvSpPr>
        <p:spPr>
          <a:xfrm>
            <a:off x="2358000" y="2283047"/>
            <a:ext cx="3119120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铺陈夸张，文笔酣畅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感情充沛，气势磅礴。（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d9402257?pid=3f600f95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B_6_BD.76_1#9fb87a870?sp=1&amp;pid=fd9402257&amp;color=0,0,0&amp;vtp=1&amp;bbb=1"/>
          <p:cNvSpPr/>
          <p:nvPr/>
        </p:nvSpPr>
        <p:spPr>
          <a:xfrm>
            <a:off x="612648" y="95402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①伶官(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②契丹(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③锦囊(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④沾襟(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⑤仇雠(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⑥勖(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⑦困于所溺(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⑧逸豫(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⑨系燕父子以组(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77_1#9fb87a870.bracket?pid=fd9402257&amp;color=0,0,0&amp;vpa=55&amp;vtp=1&amp;bbb=1"/>
          <p:cNvSpPr/>
          <p:nvPr/>
        </p:nvSpPr>
        <p:spPr>
          <a:xfrm>
            <a:off x="1791367" y="1609344"/>
            <a:ext cx="8493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línɡ</a:t>
            </a:r>
            <a:endParaRPr lang="en-US" altLang="zh-CN" sz="2800" dirty="0"/>
          </a:p>
        </p:txBody>
      </p:sp>
      <p:sp>
        <p:nvSpPr>
          <p:cNvPr id="5" name="QB_6_AN.78_1#9fb87a870.bracket?pid=fd9402257&amp;color=0,0,0&amp;vpa=56&amp;vtp=1&amp;bbb=1"/>
          <p:cNvSpPr/>
          <p:nvPr/>
        </p:nvSpPr>
        <p:spPr>
          <a:xfrm>
            <a:off x="7184422" y="1609344"/>
            <a:ext cx="5556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qì</a:t>
            </a:r>
            <a:endParaRPr lang="en-US" altLang="zh-CN" sz="2800" dirty="0"/>
          </a:p>
        </p:txBody>
      </p:sp>
      <p:sp>
        <p:nvSpPr>
          <p:cNvPr id="6" name="QB_6_AN.79_1#9fb87a870.bracket?pid=fd9402257&amp;color=0,0,0&amp;vpa=57&amp;vtp=1&amp;bbb=1"/>
          <p:cNvSpPr/>
          <p:nvPr/>
        </p:nvSpPr>
        <p:spPr>
          <a:xfrm>
            <a:off x="1791367" y="2257044"/>
            <a:ext cx="10302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7" name="QB_6_AN.80_1#9fb87a870.bracket?pid=fd9402257&amp;color=0,0,0&amp;vpa=58&amp;vtp=1&amp;bbb=1"/>
          <p:cNvSpPr/>
          <p:nvPr/>
        </p:nvSpPr>
        <p:spPr>
          <a:xfrm>
            <a:off x="7222522" y="2257044"/>
            <a:ext cx="6746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jīn</a:t>
            </a:r>
            <a:endParaRPr lang="en-US" altLang="zh-CN" sz="2800" dirty="0"/>
          </a:p>
        </p:txBody>
      </p:sp>
      <p:sp>
        <p:nvSpPr>
          <p:cNvPr id="8" name="QB_6_AN.81_1#9fb87a870.bracket?pid=fd9402257&amp;color=0,0,0&amp;vpa=59&amp;vtp=1&amp;bbb=1"/>
          <p:cNvSpPr/>
          <p:nvPr/>
        </p:nvSpPr>
        <p:spPr>
          <a:xfrm>
            <a:off x="1804067" y="2904744"/>
            <a:ext cx="9906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chóu</a:t>
            </a:r>
            <a:endParaRPr lang="en-US" altLang="zh-CN" sz="2800" dirty="0"/>
          </a:p>
        </p:txBody>
      </p:sp>
      <p:sp>
        <p:nvSpPr>
          <p:cNvPr id="9" name="QB_6_AN.82_1#9fb87a870.bracket?pid=fd9402257&amp;color=0,0,0&amp;vpa=60&amp;vtp=1&amp;bbb=1"/>
          <p:cNvSpPr/>
          <p:nvPr/>
        </p:nvSpPr>
        <p:spPr>
          <a:xfrm>
            <a:off x="6879622" y="2904744"/>
            <a:ext cx="6350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xù</a:t>
            </a:r>
            <a:endParaRPr lang="en-US" altLang="zh-CN" sz="2800" dirty="0"/>
          </a:p>
        </p:txBody>
      </p:sp>
      <p:sp>
        <p:nvSpPr>
          <p:cNvPr id="10" name="QB_6_AN.83_1#9fb87a870.bracket?pid=fd9402257&amp;color=0,0,0&amp;vpa=61&amp;vtp=1&amp;bbb=1"/>
          <p:cNvSpPr/>
          <p:nvPr/>
        </p:nvSpPr>
        <p:spPr>
          <a:xfrm>
            <a:off x="2464467" y="3552444"/>
            <a:ext cx="5556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nì</a:t>
            </a:r>
            <a:endParaRPr lang="en-US" altLang="zh-CN" sz="2800" dirty="0"/>
          </a:p>
        </p:txBody>
      </p:sp>
      <p:sp>
        <p:nvSpPr>
          <p:cNvPr id="11" name="QB_6_AN.84_1#9fb87a870.bracket?pid=fd9402257&amp;color=0,0,0&amp;vpa=62&amp;vtp=1&amp;bbb=1"/>
          <p:cNvSpPr/>
          <p:nvPr/>
        </p:nvSpPr>
        <p:spPr>
          <a:xfrm>
            <a:off x="7197122" y="3552444"/>
            <a:ext cx="5349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yì</a:t>
            </a:r>
            <a:endParaRPr lang="en-US" altLang="zh-CN" sz="2800" dirty="0"/>
          </a:p>
        </p:txBody>
      </p:sp>
      <p:sp>
        <p:nvSpPr>
          <p:cNvPr id="12" name="QB_6_AN.85_1#9fb87a870.bracket?pid=fd9402257&amp;color=0,0,0&amp;vpa=63&amp;vtp=1&amp;bbb=1"/>
          <p:cNvSpPr/>
          <p:nvPr/>
        </p:nvSpPr>
        <p:spPr>
          <a:xfrm>
            <a:off x="8009922" y="3552444"/>
            <a:ext cx="6350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yù</a:t>
            </a:r>
            <a:endParaRPr lang="en-US" altLang="zh-CN" sz="2800" dirty="0"/>
          </a:p>
        </p:txBody>
      </p:sp>
      <p:sp>
        <p:nvSpPr>
          <p:cNvPr id="13" name="QB_6_AN.86_1#9fb87a870.bracket?pid=fd9402257&amp;color=0,0,0&amp;vpa=64&amp;vtp=1&amp;bbb=1"/>
          <p:cNvSpPr/>
          <p:nvPr/>
        </p:nvSpPr>
        <p:spPr>
          <a:xfrm>
            <a:off x="3188366" y="4200144"/>
            <a:ext cx="5349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xì</a:t>
            </a:r>
            <a:endParaRPr lang="en-US" altLang="zh-CN" sz="2800" dirty="0"/>
          </a:p>
        </p:txBody>
      </p:sp>
      <p:sp>
        <p:nvSpPr>
          <p:cNvPr id="14" name="QB_6_BD.76_1#9fb87a870?sp=1&amp;pid=fd9402257&amp;color=0,0,0&amp;vtp=1&amp;bbb=1&amp;zzd= 3"/>
          <p:cNvSpPr/>
          <p:nvPr/>
        </p:nvSpPr>
        <p:spPr>
          <a:xfrm>
            <a:off x="1127030" y="2262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76_1#9fb87a870?sp=1&amp;pid=fd9402257&amp;color=0,0,0&amp;vtp=1&amp;bbb=1&amp;zzd= 3"/>
          <p:cNvSpPr/>
          <p:nvPr/>
        </p:nvSpPr>
        <p:spPr>
          <a:xfrm>
            <a:off x="6558185" y="2262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76_1#9fb87a870?sp=1&amp;pid=fd9402257&amp;color=0,0,0&amp;vtp=1&amp;bbb=1&amp;zzd= 5"/>
          <p:cNvSpPr/>
          <p:nvPr/>
        </p:nvSpPr>
        <p:spPr>
          <a:xfrm>
            <a:off x="1482630" y="2909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76_1#9fb87a870?sp=1&amp;pid=fd9402257&amp;color=0,0,0&amp;vtp=1&amp;bbb=1&amp;zzd= 5"/>
          <p:cNvSpPr/>
          <p:nvPr/>
        </p:nvSpPr>
        <p:spPr>
          <a:xfrm>
            <a:off x="6913785" y="2909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76_1#9fb87a870?sp=1&amp;pid=fd9402257&amp;color=0,0,0&amp;vtp=1&amp;bbb=1&amp;zzd= 7"/>
          <p:cNvSpPr/>
          <p:nvPr/>
        </p:nvSpPr>
        <p:spPr>
          <a:xfrm>
            <a:off x="1482630" y="35575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76_1#9fb87a870?sp=1&amp;pid=fd9402257&amp;color=0,0,0&amp;vtp=1&amp;bbb=1&amp;zzd= 7"/>
          <p:cNvSpPr/>
          <p:nvPr/>
        </p:nvSpPr>
        <p:spPr>
          <a:xfrm>
            <a:off x="6558185" y="35575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76_1#9fb87a870?sp=1&amp;pid=fd9402257&amp;color=0,0,0&amp;vtp=1&amp;bbb=1&amp;zzd= 9"/>
          <p:cNvSpPr/>
          <p:nvPr/>
        </p:nvSpPr>
        <p:spPr>
          <a:xfrm>
            <a:off x="2193830" y="4205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76_1#9fb87a870?sp=1&amp;pid=fd9402257&amp;color=0,0,0&amp;vtp=1&amp;bbb=1&amp;zzd= 9"/>
          <p:cNvSpPr/>
          <p:nvPr/>
        </p:nvSpPr>
        <p:spPr>
          <a:xfrm>
            <a:off x="6558185" y="4205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76_1#9fb87a870?sp=1&amp;pid=fd9402257&amp;color=0,0,0&amp;vtp=1&amp;bbb=1&amp;zzd= 9"/>
          <p:cNvSpPr/>
          <p:nvPr/>
        </p:nvSpPr>
        <p:spPr>
          <a:xfrm>
            <a:off x="6913785" y="4205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76_1#9fb87a870?sp=1&amp;pid=fd9402257&amp;color=0,0,0&amp;vtp=1&amp;bbb=1&amp;zzd= 11"/>
          <p:cNvSpPr/>
          <p:nvPr/>
        </p:nvSpPr>
        <p:spPr>
          <a:xfrm>
            <a:off x="1127030" y="48656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7_1#4e48a0648?sp=1&amp;pid=fd9402257&amp;color=0,0,0&amp;vtp=1&amp;bt=1&amp;bb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尔其无忘乃父之志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6_AN.88_1#4e48a0648.blank?pid=fd9402257&amp;color=0,0,0&amp;vpa=65&amp;vtp=1&amp;bbb=1"/>
          <p:cNvSpPr/>
          <p:nvPr/>
        </p:nvSpPr>
        <p:spPr>
          <a:xfrm>
            <a:off x="1334166" y="1732920"/>
            <a:ext cx="3470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“无”同“毋”，不要。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9_1#dd076ba2f?sp=1&amp;pid=fd9402257&amp;color=0,0,0&amp;mp=1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古今异义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请解释加点词语的古义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①岂非人事哉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：人的离合、境遇、存亡等情况。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②原庄宗之所以得天下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：最初的，开始的。</a:t>
            </a:r>
            <a:endParaRPr lang="en-US" altLang="zh-CN" sz="2800" dirty="0"/>
          </a:p>
        </p:txBody>
      </p:sp>
      <p:sp>
        <p:nvSpPr>
          <p:cNvPr id="3" name="QB_6_AN.90_1#dd076ba2f.blank?pid=fd9402257&amp;color=0,0,0&amp;mp=1&amp;vpa=66&amp;vtp=1&amp;bbb=1"/>
          <p:cNvSpPr/>
          <p:nvPr/>
        </p:nvSpPr>
        <p:spPr>
          <a:xfrm>
            <a:off x="1689767" y="17329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人的作为。</a:t>
            </a:r>
            <a:endParaRPr lang="en-US" altLang="zh-CN" sz="2800" dirty="0"/>
          </a:p>
        </p:txBody>
      </p:sp>
      <p:sp>
        <p:nvSpPr>
          <p:cNvPr id="4" name="QB_6_AN.91_1#dd076ba2f.blank?pid=fd9402257&amp;color=0,0,0&amp;mp=1&amp;vpa=67&amp;vtp=1&amp;bbb=1"/>
          <p:cNvSpPr/>
          <p:nvPr/>
        </p:nvSpPr>
        <p:spPr>
          <a:xfrm>
            <a:off x="1689767" y="36760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推其根本。</a:t>
            </a:r>
            <a:endParaRPr lang="en-US" altLang="zh-CN" sz="2800" dirty="0"/>
          </a:p>
        </p:txBody>
      </p:sp>
      <p:sp>
        <p:nvSpPr>
          <p:cNvPr id="5" name="QB_6_BD.89_1#dd076ba2f?sp=1&amp;pid=fd9402257&amp;color=0,0,0&amp;mp=1&amp;vtp=1&amp;bt=1&amp;bbb=1&amp;zzd= 3"/>
          <p:cNvSpPr/>
          <p:nvPr/>
        </p:nvSpPr>
        <p:spPr>
          <a:xfrm>
            <a:off x="1838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6_BD.89_1#dd076ba2f?sp=1&amp;pid=fd9402257&amp;color=0,0,0&amp;mp=1&amp;vtp=1&amp;bt=1&amp;bbb=1&amp;zzd= 3"/>
          <p:cNvSpPr/>
          <p:nvPr/>
        </p:nvSpPr>
        <p:spPr>
          <a:xfrm>
            <a:off x="2193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89_1#dd076ba2f?sp=1&amp;pid=fd9402257&amp;color=0,0,0&amp;mp=1&amp;vtp=1&amp;bt=1&amp;bbb=1&amp;zzd= 9"/>
          <p:cNvSpPr/>
          <p:nvPr/>
        </p:nvSpPr>
        <p:spPr>
          <a:xfrm>
            <a:off x="11270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dd076ba2f?pid=fd9402257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③与其所以失之者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：连词，比较两件事而决定取舍的时候，“与其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”用在放弃的一面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后面常用“毋宁、不如”等呼应）。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④则遣从事以一少牢告庙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：做，投身到（事业中去）。</a:t>
            </a:r>
            <a:endParaRPr lang="en-US" altLang="zh-CN" sz="2800" dirty="0"/>
          </a:p>
        </p:txBody>
      </p:sp>
      <p:sp>
        <p:nvSpPr>
          <p:cNvPr id="3" name="QB_6_AN.93_1#dd076ba2f.blank?pid=fd9402257&amp;color=0,0,0&amp;mp=1&amp;vpa=68&amp;vtp=1&amp;bbb=1"/>
          <p:cNvSpPr/>
          <p:nvPr/>
        </p:nvSpPr>
        <p:spPr>
          <a:xfrm>
            <a:off x="1689767" y="1085220"/>
            <a:ext cx="56134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介词“与”和代词“其”连用，和他。</a:t>
            </a:r>
            <a:endParaRPr lang="en-US" altLang="zh-CN" sz="2800" dirty="0"/>
          </a:p>
        </p:txBody>
      </p:sp>
      <p:sp>
        <p:nvSpPr>
          <p:cNvPr id="4" name="QB_6_AN.94_1#dd076ba2f.blank?pid=fd9402257&amp;color=0,0,0&amp;mp=1&amp;vpa=69&amp;vtp=1&amp;bbb=1"/>
          <p:cNvSpPr/>
          <p:nvPr/>
        </p:nvSpPr>
        <p:spPr>
          <a:xfrm>
            <a:off x="1689767" y="3676020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官名，这里泛指一般属官。</a:t>
            </a:r>
            <a:endParaRPr lang="en-US" altLang="zh-CN" sz="2800" dirty="0"/>
          </a:p>
        </p:txBody>
      </p:sp>
      <p:sp>
        <p:nvSpPr>
          <p:cNvPr id="5" name="QB_6_BD.92_1#dd076ba2f?pid=fd9402257&amp;color=0,0,0&amp;mp=1&amp;vtp=1&amp;bt=1&amp;bbb=1&amp;hb=1&amp;zzd= 1"/>
          <p:cNvSpPr/>
          <p:nvPr/>
        </p:nvSpPr>
        <p:spPr>
          <a:xfrm>
            <a:off x="11270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6_BD.92_1#dd076ba2f?pid=fd9402257&amp;color=0,0,0&amp;mp=1&amp;vtp=1&amp;bt=1&amp;bbb=1&amp;hb=1&amp;zzd= 1"/>
          <p:cNvSpPr/>
          <p:nvPr/>
        </p:nvSpPr>
        <p:spPr>
          <a:xfrm>
            <a:off x="14826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92_1#dd076ba2f?pid=fd9402257&amp;color=0,0,0&amp;mp=1&amp;vtp=1&amp;bt=1&amp;bbb=1&amp;hb=1&amp;zzd= 8"/>
          <p:cNvSpPr/>
          <p:nvPr/>
        </p:nvSpPr>
        <p:spPr>
          <a:xfrm>
            <a:off x="18382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92_1#dd076ba2f?pid=fd9402257&amp;color=0,0,0&amp;mp=1&amp;vtp=1&amp;bt=1&amp;bbb=1&amp;hb=1&amp;zzd= 8"/>
          <p:cNvSpPr/>
          <p:nvPr/>
        </p:nvSpPr>
        <p:spPr>
          <a:xfrm>
            <a:off x="21938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95_1#620aef0f2?pid=fd9402257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96_1#c9d1215f7?sp=1&amp;pid=620aef0f2&amp;color=0,0,0&amp;vtp=1&amp;bbb=1"/>
          <p:cNvSpPr/>
          <p:nvPr/>
        </p:nvSpPr>
        <p:spPr>
          <a:xfrm>
            <a:off x="612648" y="108523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①负而前驱，及凯旋而纳之(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②使负栋之柱，多于南亩之农夫(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③见犯乃死，重负国(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告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①以三矢赐庄宗而告之曰(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②则遣从事以一少牢告庙(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B_7_AN.97_1#c9d1215f7.bracket?pid=620aef0f2&amp;color=0,0,0&amp;vpa=70&amp;vtp=1&amp;bbb=1"/>
          <p:cNvSpPr/>
          <p:nvPr/>
        </p:nvSpPr>
        <p:spPr>
          <a:xfrm>
            <a:off x="5017166" y="17405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动词，背着</a:t>
            </a:r>
            <a:endParaRPr lang="en-US" altLang="zh-CN" sz="2800" dirty="0"/>
          </a:p>
        </p:txBody>
      </p:sp>
      <p:sp>
        <p:nvSpPr>
          <p:cNvPr id="8" name="QB_7_AN.98_1#c9d1215f7.bracket?pid=620aef0f2&amp;color=0,0,0&amp;vpa=71&amp;vtp=1&amp;bbb=1"/>
          <p:cNvSpPr/>
          <p:nvPr/>
        </p:nvSpPr>
        <p:spPr>
          <a:xfrm>
            <a:off x="5728366" y="23882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动词，支撑</a:t>
            </a:r>
            <a:endParaRPr lang="en-US" altLang="zh-CN" sz="2800" dirty="0"/>
          </a:p>
        </p:txBody>
      </p:sp>
      <p:sp>
        <p:nvSpPr>
          <p:cNvPr id="9" name="QB_7_AN.99_1#c9d1215f7.bracket?pid=620aef0f2&amp;color=0,0,0&amp;vpa=72&amp;vtp=1&amp;bbb=1"/>
          <p:cNvSpPr/>
          <p:nvPr/>
        </p:nvSpPr>
        <p:spPr>
          <a:xfrm>
            <a:off x="3950366" y="30359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动词，对不起</a:t>
            </a:r>
            <a:endParaRPr lang="en-US" altLang="zh-CN" sz="2800" dirty="0"/>
          </a:p>
        </p:txBody>
      </p:sp>
      <p:sp>
        <p:nvSpPr>
          <p:cNvPr id="13" name="QB_7_AN.101_1#c9d1215f7.bracket?pid=620aef0f2&amp;color=0,0,0&amp;vpa=73&amp;vtp=1&amp;bbb=1"/>
          <p:cNvSpPr/>
          <p:nvPr/>
        </p:nvSpPr>
        <p:spPr>
          <a:xfrm>
            <a:off x="4661566" y="43313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动词，告诉</a:t>
            </a:r>
            <a:endParaRPr lang="en-US" altLang="zh-CN" sz="2800" dirty="0"/>
          </a:p>
        </p:txBody>
      </p:sp>
      <p:sp>
        <p:nvSpPr>
          <p:cNvPr id="14" name="QB_7_AN.102_1#c9d1215f7.bracket?pid=620aef0f2&amp;color=0,0,0&amp;vpa=74&amp;vtp=1&amp;bbb=1"/>
          <p:cNvSpPr/>
          <p:nvPr/>
        </p:nvSpPr>
        <p:spPr>
          <a:xfrm>
            <a:off x="4661566" y="49790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动词，祭告</a:t>
            </a:r>
            <a:endParaRPr lang="en-US" altLang="zh-CN" sz="2800" dirty="0"/>
          </a:p>
        </p:txBody>
      </p:sp>
      <p:sp>
        <p:nvSpPr>
          <p:cNvPr id="15" name="QB_7_BD.96_1#c9d1215f7?sp=1&amp;pid=620aef0f2&amp;color=0,0,0&amp;vtp=1&amp;bbb=1&amp;zzd= 2"/>
          <p:cNvSpPr/>
          <p:nvPr/>
        </p:nvSpPr>
        <p:spPr>
          <a:xfrm>
            <a:off x="1127030" y="23933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96_1#c9d1215f7?sp=1&amp;pid=620aef0f2&amp;color=0,0,0&amp;vtp=1&amp;bbb=1&amp;zzd= 3"/>
          <p:cNvSpPr/>
          <p:nvPr/>
        </p:nvSpPr>
        <p:spPr>
          <a:xfrm>
            <a:off x="1482630" y="30410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96_1#c9d1215f7?sp=1&amp;pid=620aef0f2&amp;color=0,0,0&amp;vtp=1&amp;bbb=1&amp;zzd= 4"/>
          <p:cNvSpPr/>
          <p:nvPr/>
        </p:nvSpPr>
        <p:spPr>
          <a:xfrm>
            <a:off x="3260630" y="36887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96_1#c9d1215f7?sp=1&amp;pid=620aef0f2&amp;color=0,0,0&amp;vtp=1&amp;bbb=1&amp;zzd= 6"/>
          <p:cNvSpPr/>
          <p:nvPr/>
        </p:nvSpPr>
        <p:spPr>
          <a:xfrm>
            <a:off x="3616230" y="49841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96_1#c9d1215f7?sp=1&amp;pid=620aef0f2&amp;color=0,0,0&amp;vtp=1&amp;bbb=1&amp;zzd= 7"/>
          <p:cNvSpPr/>
          <p:nvPr/>
        </p:nvSpPr>
        <p:spPr>
          <a:xfrm>
            <a:off x="3971830" y="56445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3" grpId="0" animBg="1" build="p"/>
      <p:bldP spid="14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03_1#19494e5c0?sp=1&amp;pid=620aef0f2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①而皆背晋以归梁(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②君臣相顾，不知所归(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③自牧归荑(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B_7_AN.104_1#19494e5c0.bracket?pid=620aef0f2&amp;color=0,0,0&amp;vpa=75&amp;vtp=1&amp;bbb=1"/>
          <p:cNvSpPr/>
          <p:nvPr/>
        </p:nvSpPr>
        <p:spPr>
          <a:xfrm>
            <a:off x="3594766" y="11233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动词，归附</a:t>
            </a:r>
            <a:endParaRPr lang="en-US" altLang="zh-CN" sz="2800" dirty="0"/>
          </a:p>
        </p:txBody>
      </p:sp>
      <p:sp>
        <p:nvSpPr>
          <p:cNvPr id="7" name="QB_7_AN.105_1#19494e5c0.bracket?pid=620aef0f2&amp;color=0,0,0&amp;vpa=76&amp;vtp=1&amp;bbb=1"/>
          <p:cNvSpPr/>
          <p:nvPr/>
        </p:nvSpPr>
        <p:spPr>
          <a:xfrm>
            <a:off x="4305966" y="17710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动词，返回</a:t>
            </a:r>
            <a:endParaRPr lang="en-US" altLang="zh-CN" sz="2800" dirty="0"/>
          </a:p>
        </p:txBody>
      </p:sp>
      <p:sp>
        <p:nvSpPr>
          <p:cNvPr id="8" name="QB_7_AN.106_1#19494e5c0.bracket?pid=620aef0f2&amp;color=0,0,0&amp;vpa=77&amp;vtp=1&amp;bbb=1"/>
          <p:cNvSpPr/>
          <p:nvPr/>
        </p:nvSpPr>
        <p:spPr>
          <a:xfrm>
            <a:off x="2527967" y="2418720"/>
            <a:ext cx="34718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动词，同“馈”，赠送</a:t>
            </a:r>
            <a:endParaRPr lang="en-US" altLang="zh-CN" sz="2800" dirty="0"/>
          </a:p>
        </p:txBody>
      </p:sp>
      <p:sp>
        <p:nvSpPr>
          <p:cNvPr id="9" name="QB_7_BD.103_1#19494e5c0?sp=1&amp;pid=620aef0f2&amp;color=0,0,0&amp;vtp=1&amp;bt=1&amp;bbb=1&amp;zzd= 2"/>
          <p:cNvSpPr/>
          <p:nvPr/>
        </p:nvSpPr>
        <p:spPr>
          <a:xfrm>
            <a:off x="29050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103_1#19494e5c0?sp=1&amp;pid=620aef0f2&amp;color=0,0,0&amp;vtp=1&amp;bt=1&amp;bbb=1&amp;zzd= 3"/>
          <p:cNvSpPr/>
          <p:nvPr/>
        </p:nvSpPr>
        <p:spPr>
          <a:xfrm>
            <a:off x="39718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103_1#19494e5c0?sp=1&amp;pid=620aef0f2&amp;color=0,0,0&amp;vtp=1&amp;bt=1&amp;bbb=1&amp;zzd= 4"/>
          <p:cNvSpPr/>
          <p:nvPr/>
        </p:nvSpPr>
        <p:spPr>
          <a:xfrm>
            <a:off x="1838230" y="3084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07_1#b27a1cab1?sp=1&amp;pid=620aef0f2&amp;color=0,0,0&amp;mp=1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①岂得之难而失之易欤(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②移风易俗(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③我非爱其财而易之以羊也(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④以乱易整，不武(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B_7_AN.108_1#b27a1cab1.bracket?pid=620aef0f2&amp;color=0,0,0&amp;mp=1&amp;vpa=78&amp;vtp=1&amp;bbb=1"/>
          <p:cNvSpPr/>
          <p:nvPr/>
        </p:nvSpPr>
        <p:spPr>
          <a:xfrm>
            <a:off x="4318666" y="1123320"/>
            <a:ext cx="45434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形容词，与“难”相对，容易</a:t>
            </a:r>
            <a:endParaRPr lang="en-US" altLang="zh-CN" sz="2800" dirty="0"/>
          </a:p>
        </p:txBody>
      </p:sp>
      <p:sp>
        <p:nvSpPr>
          <p:cNvPr id="8" name="QB_7_AN.109_1#b27a1cab1.bracket?pid=620aef0f2&amp;color=0,0,0&amp;mp=1&amp;vpa=79&amp;vtp=1&amp;bbb=1"/>
          <p:cNvSpPr/>
          <p:nvPr/>
        </p:nvSpPr>
        <p:spPr>
          <a:xfrm>
            <a:off x="2527967" y="17710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动词，改变</a:t>
            </a:r>
            <a:endParaRPr lang="en-US" altLang="zh-CN" sz="2800" dirty="0"/>
          </a:p>
        </p:txBody>
      </p:sp>
      <p:sp>
        <p:nvSpPr>
          <p:cNvPr id="9" name="QB_7_AN.110_1#b27a1cab1.bracket?pid=620aef0f2&amp;color=0,0,0&amp;mp=1&amp;vpa=80&amp;vtp=1&amp;bbb=1"/>
          <p:cNvSpPr/>
          <p:nvPr/>
        </p:nvSpPr>
        <p:spPr>
          <a:xfrm>
            <a:off x="5017166" y="24187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动词，替换</a:t>
            </a:r>
            <a:endParaRPr lang="en-US" altLang="zh-CN" sz="2800" dirty="0"/>
          </a:p>
        </p:txBody>
      </p:sp>
      <p:sp>
        <p:nvSpPr>
          <p:cNvPr id="10" name="QB_7_AN.111_1#b27a1cab1.bracket?pid=620aef0f2&amp;color=0,0,0&amp;mp=1&amp;vpa=81&amp;vtp=1&amp;bbb=1"/>
          <p:cNvSpPr/>
          <p:nvPr/>
        </p:nvSpPr>
        <p:spPr>
          <a:xfrm>
            <a:off x="3594766" y="30664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动词，取代</a:t>
            </a:r>
            <a:endParaRPr lang="en-US" altLang="zh-CN" sz="2800" dirty="0"/>
          </a:p>
        </p:txBody>
      </p:sp>
      <p:sp>
        <p:nvSpPr>
          <p:cNvPr id="11" name="QB_7_BD.107_1#b27a1cab1?sp=1&amp;pid=620aef0f2&amp;color=0,0,0&amp;mp=1&amp;vtp=1&amp;bt=1&amp;bbb=1&amp;zzd= 2"/>
          <p:cNvSpPr/>
          <p:nvPr/>
        </p:nvSpPr>
        <p:spPr>
          <a:xfrm>
            <a:off x="3616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07_1#b27a1cab1?sp=1&amp;pid=620aef0f2&amp;color=0,0,0&amp;mp=1&amp;vtp=1&amp;bt=1&amp;bbb=1&amp;zzd= 3"/>
          <p:cNvSpPr/>
          <p:nvPr/>
        </p:nvSpPr>
        <p:spPr>
          <a:xfrm>
            <a:off x="18382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07_1#b27a1cab1?sp=1&amp;pid=620aef0f2&amp;color=0,0,0&amp;mp=1&amp;vtp=1&amp;bt=1&amp;bbb=1&amp;zzd= 4"/>
          <p:cNvSpPr/>
          <p:nvPr/>
        </p:nvSpPr>
        <p:spPr>
          <a:xfrm>
            <a:off x="32606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07_1#b27a1cab1?sp=1&amp;pid=620aef0f2&amp;color=0,0,0&amp;mp=1&amp;vtp=1&amp;bt=1&amp;bbb=1&amp;zzd= 5"/>
          <p:cNvSpPr/>
          <p:nvPr/>
        </p:nvSpPr>
        <p:spPr>
          <a:xfrm>
            <a:off x="1838230" y="373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5ed64b36?pid=a262e9444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7e465b144?htil=1&amp;pid=65ed64b3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4040" y="1195850"/>
            <a:ext cx="2093976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7e465b144?htil=1&amp;pid=65ed64b36&amp;color=0,0,0&amp;vtp=1&amp;bbb=1&amp;hb=1&amp;hs=1"/>
          <p:cNvSpPr/>
          <p:nvPr/>
        </p:nvSpPr>
        <p:spPr>
          <a:xfrm>
            <a:off x="612648" y="1159274"/>
            <a:ext cx="8741664" cy="311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欧阳修（1007—1072），字永叔，号醉翁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，晚号六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一居士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，谥号文忠，世称欧阳文忠公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，吉州永丰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今属江西）人,北宋政治家、文学家，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唐宋八大家之一。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他在政治和文学方面都主张革新，既是范仲淹庆历新政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的支持者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，也是北宋诗文革新运动的领导者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。他奖掖后</a:t>
            </a:r>
            <a:endParaRPr lang="en-US" altLang="zh-CN" sz="2800" dirty="0"/>
          </a:p>
        </p:txBody>
      </p:sp>
      <p:sp>
        <p:nvSpPr>
          <p:cNvPr id="5" name="P_6_BD#7e465b144?htil=1&amp;pid=65ed64b36&amp;color=0,0,0&amp;vtp=1&amp;bbb=1&amp;hb=1&amp;hs=1"/>
          <p:cNvSpPr/>
          <p:nvPr/>
        </p:nvSpPr>
        <p:spPr>
          <a:xfrm>
            <a:off x="611994" y="4288547"/>
            <a:ext cx="10968012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，苏轼、苏辙兄弟及曾巩、王安石皆出自其门下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。欧阳修的创作实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绩亦灿然可观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，其散文畅达委婉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，诗流畅自然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，散文、诗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、词均为一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时之冠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12_1#b7225e44a?sp=1&amp;pid=620aef0f2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①尔其无忘乃父之志(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②其意气之盛，可谓壮哉(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③何其衰也(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④其皆出于此乎(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B_7_AN.113_1#b7225e44a.bracket?pid=620aef0f2&amp;color=0,0,0&amp;vpa=82&amp;vtp=1&amp;bbb=1"/>
          <p:cNvSpPr/>
          <p:nvPr/>
        </p:nvSpPr>
        <p:spPr>
          <a:xfrm>
            <a:off x="3963066" y="1123320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副词，表示祈使语气，一定</a:t>
            </a:r>
            <a:endParaRPr lang="en-US" altLang="zh-CN" sz="2800" dirty="0"/>
          </a:p>
        </p:txBody>
      </p:sp>
      <p:sp>
        <p:nvSpPr>
          <p:cNvPr id="8" name="QB_7_AN.114_1#b7225e44a.bracket?pid=620aef0f2&amp;color=0,0,0&amp;vpa=83&amp;vtp=1&amp;bbb=1"/>
          <p:cNvSpPr/>
          <p:nvPr/>
        </p:nvSpPr>
        <p:spPr>
          <a:xfrm>
            <a:off x="4661566" y="1771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代词，他</a:t>
            </a:r>
            <a:endParaRPr lang="en-US" altLang="zh-CN" sz="2800" dirty="0"/>
          </a:p>
        </p:txBody>
      </p:sp>
      <p:sp>
        <p:nvSpPr>
          <p:cNvPr id="9" name="QB_7_AN.115_1#b7225e44a.bracket?pid=620aef0f2&amp;color=0,0,0&amp;vpa=84&amp;vtp=1&amp;bbb=1"/>
          <p:cNvSpPr/>
          <p:nvPr/>
        </p:nvSpPr>
        <p:spPr>
          <a:xfrm>
            <a:off x="2540667" y="2418720"/>
            <a:ext cx="7402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助词，用在句中，无实义，起调整音节的作用</a:t>
            </a:r>
            <a:endParaRPr lang="en-US" altLang="zh-CN" sz="2800" dirty="0"/>
          </a:p>
        </p:txBody>
      </p:sp>
      <p:sp>
        <p:nvSpPr>
          <p:cNvPr id="10" name="QB_7_AN.116_1#b7225e44a.bracket?pid=620aef0f2&amp;color=0,0,0&amp;vpa=85&amp;vtp=1&amp;bbb=1"/>
          <p:cNvSpPr/>
          <p:nvPr/>
        </p:nvSpPr>
        <p:spPr>
          <a:xfrm>
            <a:off x="3251866" y="3066420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副词，表示推测语气，大概</a:t>
            </a:r>
            <a:endParaRPr lang="en-US" altLang="zh-CN" sz="2800" dirty="0"/>
          </a:p>
        </p:txBody>
      </p:sp>
      <p:sp>
        <p:nvSpPr>
          <p:cNvPr id="11" name="QB_7_BD.112_1#b7225e44a?sp=1&amp;pid=620aef0f2&amp;color=0,0,0&amp;vtp=1&amp;bt=1&amp;bbb=1&amp;zzd= 2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12_1#b7225e44a?sp=1&amp;pid=620aef0f2&amp;color=0,0,0&amp;vtp=1&amp;bt=1&amp;bbb=1&amp;zzd= 3"/>
          <p:cNvSpPr/>
          <p:nvPr/>
        </p:nvSpPr>
        <p:spPr>
          <a:xfrm>
            <a:off x="11270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12_1#b7225e44a?sp=1&amp;pid=620aef0f2&amp;color=0,0,0&amp;vtp=1&amp;bt=1&amp;bbb=1&amp;zzd= 4"/>
          <p:cNvSpPr/>
          <p:nvPr/>
        </p:nvSpPr>
        <p:spPr>
          <a:xfrm>
            <a:off x="14826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12_1#b7225e44a?sp=1&amp;pid=620aef0f2&amp;color=0,0,0&amp;vtp=1&amp;bt=1&amp;bbb=1&amp;zzd= 5"/>
          <p:cNvSpPr/>
          <p:nvPr/>
        </p:nvSpPr>
        <p:spPr>
          <a:xfrm>
            <a:off x="1127030" y="373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17_1#68fdcdb6c?sp=1&amp;pid=620aef0f2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①尔其无忘乃父之志(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②项伯乃夜驰之沛公军(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③问今是何世，乃不知有汉(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④乃悟前狼假寐(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B_7_AN.118_1#68fdcdb6c.bracket?pid=620aef0f2&amp;color=0,0,0&amp;vpa=86&amp;vtp=1&amp;bbb=1"/>
          <p:cNvSpPr/>
          <p:nvPr/>
        </p:nvSpPr>
        <p:spPr>
          <a:xfrm>
            <a:off x="3950366" y="11233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代词，你的</a:t>
            </a:r>
            <a:endParaRPr lang="en-US" altLang="zh-CN" sz="2800" dirty="0"/>
          </a:p>
        </p:txBody>
      </p:sp>
      <p:sp>
        <p:nvSpPr>
          <p:cNvPr id="8" name="QB_7_AN.119_1#68fdcdb6c.bracket?pid=620aef0f2&amp;color=0,0,0&amp;vpa=87&amp;vtp=1&amp;bbb=1"/>
          <p:cNvSpPr/>
          <p:nvPr/>
        </p:nvSpPr>
        <p:spPr>
          <a:xfrm>
            <a:off x="4305966" y="17710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副词，于是，就</a:t>
            </a:r>
            <a:endParaRPr lang="en-US" altLang="zh-CN" sz="2800" dirty="0"/>
          </a:p>
        </p:txBody>
      </p:sp>
      <p:sp>
        <p:nvSpPr>
          <p:cNvPr id="9" name="QB_7_AN.120_1#68fdcdb6c.bracket?pid=620aef0f2&amp;color=0,0,0&amp;vpa=88&amp;vtp=1&amp;bbb=1"/>
          <p:cNvSpPr/>
          <p:nvPr/>
        </p:nvSpPr>
        <p:spPr>
          <a:xfrm>
            <a:off x="5017166" y="2418720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副词，竟然，居然</a:t>
            </a:r>
            <a:endParaRPr lang="en-US" altLang="zh-CN" sz="2800" dirty="0"/>
          </a:p>
        </p:txBody>
      </p:sp>
      <p:sp>
        <p:nvSpPr>
          <p:cNvPr id="10" name="QB_7_AN.121_1#68fdcdb6c.bracket?pid=620aef0f2&amp;color=0,0,0&amp;vpa=89&amp;vtp=1&amp;bbb=1"/>
          <p:cNvSpPr/>
          <p:nvPr/>
        </p:nvSpPr>
        <p:spPr>
          <a:xfrm>
            <a:off x="3239166" y="30664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副词，才</a:t>
            </a:r>
            <a:endParaRPr lang="en-US" altLang="zh-CN" sz="2800" dirty="0"/>
          </a:p>
        </p:txBody>
      </p:sp>
      <p:sp>
        <p:nvSpPr>
          <p:cNvPr id="11" name="QB_7_BD.117_1#68fdcdb6c?sp=1&amp;pid=620aef0f2&amp;color=0,0,0&amp;vtp=1&amp;bt=1&amp;bbb=1&amp;zzd= 2"/>
          <p:cNvSpPr/>
          <p:nvPr/>
        </p:nvSpPr>
        <p:spPr>
          <a:xfrm>
            <a:off x="2549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117_1#68fdcdb6c?sp=1&amp;pid=620aef0f2&amp;color=0,0,0&amp;vtp=1&amp;bt=1&amp;bbb=1&amp;zzd= 3"/>
          <p:cNvSpPr/>
          <p:nvPr/>
        </p:nvSpPr>
        <p:spPr>
          <a:xfrm>
            <a:off x="18382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17_1#68fdcdb6c?sp=1&amp;pid=620aef0f2&amp;color=0,0,0&amp;vtp=1&amp;bt=1&amp;bbb=1&amp;zzd= 4"/>
          <p:cNvSpPr/>
          <p:nvPr/>
        </p:nvSpPr>
        <p:spPr>
          <a:xfrm>
            <a:off x="32606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17_1#68fdcdb6c?sp=1&amp;pid=620aef0f2&amp;color=0,0,0&amp;vtp=1&amp;bt=1&amp;bbb=1&amp;zzd= 5"/>
          <p:cNvSpPr/>
          <p:nvPr/>
        </p:nvSpPr>
        <p:spPr>
          <a:xfrm>
            <a:off x="1127030" y="373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2_1#02b41cff8?sp=1&amp;pid=fd9402257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词类活用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请指出加点词语的活用类型并解释词语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①契丹与吾约为兄弟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②函梁君臣之首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③抑本其成败之迹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800" dirty="0"/>
          </a:p>
        </p:txBody>
      </p:sp>
      <p:sp>
        <p:nvSpPr>
          <p:cNvPr id="3" name="QB_6_AN.123_1#02b41cff8.blank?pid=fd9402257&amp;color=0,0,0&amp;vpa=90&amp;vtp=1&amp;bbb=1"/>
          <p:cNvSpPr/>
          <p:nvPr/>
        </p:nvSpPr>
        <p:spPr>
          <a:xfrm>
            <a:off x="1334166" y="1732920"/>
            <a:ext cx="4187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名词作动词，订立盟约。</a:t>
            </a:r>
            <a:endParaRPr lang="en-US" altLang="zh-CN" sz="2800" dirty="0"/>
          </a:p>
        </p:txBody>
      </p:sp>
      <p:sp>
        <p:nvSpPr>
          <p:cNvPr id="4" name="QB_6_AN.124_1#02b41cff8.blank?pid=fd9402257&amp;color=0,0,0&amp;vpa=91&amp;vtp=1&amp;bbb=1"/>
          <p:cNvSpPr/>
          <p:nvPr/>
        </p:nvSpPr>
        <p:spPr>
          <a:xfrm>
            <a:off x="1334166" y="3028320"/>
            <a:ext cx="4187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名词作动词，用匣子装。</a:t>
            </a:r>
            <a:endParaRPr lang="en-US" altLang="zh-CN" sz="2800" dirty="0"/>
          </a:p>
        </p:txBody>
      </p:sp>
      <p:sp>
        <p:nvSpPr>
          <p:cNvPr id="5" name="QB_6_AN.125_1#02b41cff8.blank?pid=fd9402257&amp;color=0,0,0&amp;vpa=92&amp;vtp=1&amp;bbb=1"/>
          <p:cNvSpPr/>
          <p:nvPr/>
        </p:nvSpPr>
        <p:spPr>
          <a:xfrm>
            <a:off x="1334166" y="4323720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名词作动词，考察，探究。</a:t>
            </a:r>
            <a:endParaRPr lang="en-US" altLang="zh-CN" sz="2800" dirty="0"/>
          </a:p>
        </p:txBody>
      </p:sp>
      <p:sp>
        <p:nvSpPr>
          <p:cNvPr id="6" name="QB_6_BD.122_1#02b41cff8?sp=1&amp;pid=fd9402257&amp;color=0,0,0&amp;vtp=1&amp;bt=1&amp;bbb=1&amp;zzd= 3"/>
          <p:cNvSpPr/>
          <p:nvPr/>
        </p:nvSpPr>
        <p:spPr>
          <a:xfrm>
            <a:off x="2549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122_1#02b41cff8?sp=1&amp;pid=fd9402257&amp;color=0,0,0&amp;vtp=1&amp;bt=1&amp;bbb=1&amp;zzd= 7"/>
          <p:cNvSpPr/>
          <p:nvPr/>
        </p:nvSpPr>
        <p:spPr>
          <a:xfrm>
            <a:off x="11270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122_1#02b41cff8?sp=1&amp;pid=fd9402257&amp;color=0,0,0&amp;vtp=1&amp;bt=1&amp;bbb=1&amp;zzd= 11"/>
          <p:cNvSpPr/>
          <p:nvPr/>
        </p:nvSpPr>
        <p:spPr>
          <a:xfrm>
            <a:off x="14826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6_1#02b41cff8?pid=fd9402257&amp;color=0,0,0&amp;mp=1&amp;vtp=1&amp;bt=1&amp;bb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④负而前驱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⑤一夫夜呼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⑥仓皇东出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6_AN.127_1#02b41cff8.blank?pid=fd9402257&amp;color=0,0,0&amp;mp=1&amp;vpa=93&amp;vtp=1&amp;bbb=1"/>
          <p:cNvSpPr/>
          <p:nvPr/>
        </p:nvSpPr>
        <p:spPr>
          <a:xfrm>
            <a:off x="1334166" y="10852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名词作状语，在前面。</a:t>
            </a:r>
            <a:endParaRPr lang="en-US" altLang="zh-CN" sz="2800" dirty="0"/>
          </a:p>
        </p:txBody>
      </p:sp>
      <p:sp>
        <p:nvSpPr>
          <p:cNvPr id="4" name="QB_6_AN.128_1#02b41cff8.blank?pid=fd9402257&amp;color=0,0,0&amp;mp=1&amp;vpa=94&amp;vtp=1&amp;bbb=1"/>
          <p:cNvSpPr/>
          <p:nvPr/>
        </p:nvSpPr>
        <p:spPr>
          <a:xfrm>
            <a:off x="1334166" y="23806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名词作状语，在夜里。</a:t>
            </a:r>
            <a:endParaRPr lang="en-US" altLang="zh-CN" sz="2800" dirty="0"/>
          </a:p>
        </p:txBody>
      </p:sp>
      <p:sp>
        <p:nvSpPr>
          <p:cNvPr id="5" name="QB_6_AN.129_1#02b41cff8.blank?pid=fd9402257&amp;color=0,0,0&amp;mp=1&amp;vpa=95&amp;vtp=1&amp;bbb=1"/>
          <p:cNvSpPr/>
          <p:nvPr/>
        </p:nvSpPr>
        <p:spPr>
          <a:xfrm>
            <a:off x="1334166" y="36760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名词作状语，向东。</a:t>
            </a:r>
            <a:endParaRPr lang="en-US" altLang="zh-CN" sz="2800" dirty="0"/>
          </a:p>
        </p:txBody>
      </p:sp>
      <p:sp>
        <p:nvSpPr>
          <p:cNvPr id="6" name="QB_6_BD.126_1#02b41cff8?pid=fd9402257&amp;color=0,0,0&amp;mp=1&amp;vtp=1&amp;bt=1&amp;bbb=1&amp;zzd= 1"/>
          <p:cNvSpPr/>
          <p:nvPr/>
        </p:nvSpPr>
        <p:spPr>
          <a:xfrm>
            <a:off x="18382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126_1#02b41cff8?pid=fd9402257&amp;color=0,0,0&amp;mp=1&amp;vtp=1&amp;bt=1&amp;bbb=1&amp;zzd= 5"/>
          <p:cNvSpPr/>
          <p:nvPr/>
        </p:nvSpPr>
        <p:spPr>
          <a:xfrm>
            <a:off x="18382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126_1#02b41cff8?pid=fd9402257&amp;color=0,0,0&amp;mp=1&amp;vtp=1&amp;bt=1&amp;bbb=1&amp;zzd= 9"/>
          <p:cNvSpPr/>
          <p:nvPr/>
        </p:nvSpPr>
        <p:spPr>
          <a:xfrm>
            <a:off x="18382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0_1#02b41cff8?pid=fd9402257&amp;color=0,0,0&amp;mp=1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⑦忧劳可以兴国，逸豫可以亡身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⑧而告以成功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⑨而智勇多困于所溺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⑩乱者四应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3" name="QB_6_AN.131_1#02b41cff8.blank?pid=fd9402257&amp;color=0,0,0&amp;mp=1&amp;vpa=96&amp;vtp=1&amp;bbb=1&amp;hb=1"/>
          <p:cNvSpPr/>
          <p:nvPr/>
        </p:nvSpPr>
        <p:spPr>
          <a:xfrm>
            <a:off x="612648" y="1060011"/>
            <a:ext cx="10963656" cy="122897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4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，动词的使动用法，使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兴盛；亡，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灭亡。</a:t>
            </a:r>
            <a:endParaRPr lang="en-US" altLang="zh-CN" sz="2800" dirty="0"/>
          </a:p>
        </p:txBody>
      </p:sp>
      <p:sp>
        <p:nvSpPr>
          <p:cNvPr id="4" name="QB_6_AN.132_1#02b41cff8.blank?pid=fd9402257&amp;color=0,0,0&amp;mp=1&amp;vpa=97&amp;vtp=1&amp;bbb=1"/>
          <p:cNvSpPr/>
          <p:nvPr/>
        </p:nvSpPr>
        <p:spPr>
          <a:xfrm>
            <a:off x="1334166" y="2926910"/>
            <a:ext cx="45450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动词作名词，成功的消息。</a:t>
            </a:r>
            <a:endParaRPr lang="en-US" altLang="zh-CN" sz="2800" dirty="0"/>
          </a:p>
        </p:txBody>
      </p:sp>
      <p:sp>
        <p:nvSpPr>
          <p:cNvPr id="5" name="QB_6_AN.133_1#02b41cff8.blank?pid=fd9402257&amp;color=0,0,0&amp;mp=1&amp;vpa=98&amp;vtp=1&amp;bbb=1"/>
          <p:cNvSpPr/>
          <p:nvPr/>
        </p:nvSpPr>
        <p:spPr>
          <a:xfrm>
            <a:off x="1321466" y="4171510"/>
            <a:ext cx="525938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形容词作名词，有勇有谋的人。</a:t>
            </a:r>
            <a:endParaRPr lang="en-US" altLang="zh-CN" sz="2800" dirty="0"/>
          </a:p>
        </p:txBody>
      </p:sp>
      <p:sp>
        <p:nvSpPr>
          <p:cNvPr id="6" name="QB_6_AN.134_1#02b41cff8.blank?pid=fd9402257&amp;color=0,0,0&amp;mp=1&amp;vpa=99&amp;vtp=1&amp;bbb=1"/>
          <p:cNvSpPr/>
          <p:nvPr/>
        </p:nvSpPr>
        <p:spPr>
          <a:xfrm>
            <a:off x="1334166" y="5416110"/>
            <a:ext cx="383063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形容词作动词，作乱。</a:t>
            </a:r>
            <a:endParaRPr lang="en-US" altLang="zh-CN" sz="2800" dirty="0"/>
          </a:p>
        </p:txBody>
      </p:sp>
      <p:sp>
        <p:nvSpPr>
          <p:cNvPr id="7" name="QB_6_BD.130_1#02b41cff8?pid=fd9402257&amp;color=0,0,0&amp;mp=1&amp;vtp=1&amp;bt=1&amp;bbb=1&amp;hb=1&amp;zzd= 1"/>
          <p:cNvSpPr/>
          <p:nvPr/>
        </p:nvSpPr>
        <p:spPr>
          <a:xfrm>
            <a:off x="2549430" y="1103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130_1#02b41cff8?pid=fd9402257&amp;color=0,0,0&amp;mp=1&amp;vtp=1&amp;bt=1&amp;bbb=1&amp;hb=1&amp;zzd= 1"/>
          <p:cNvSpPr/>
          <p:nvPr/>
        </p:nvSpPr>
        <p:spPr>
          <a:xfrm>
            <a:off x="5038630" y="1103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130_1#02b41cff8?pid=fd9402257&amp;color=0,0,0&amp;mp=1&amp;vtp=1&amp;bt=1&amp;bbb=1&amp;hb=1&amp;zzd= 6"/>
          <p:cNvSpPr/>
          <p:nvPr/>
        </p:nvSpPr>
        <p:spPr>
          <a:xfrm>
            <a:off x="2193830" y="2969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130_1#02b41cff8?pid=fd9402257&amp;color=0,0,0&amp;mp=1&amp;vtp=1&amp;bt=1&amp;bbb=1&amp;hb=1&amp;zzd= 6"/>
          <p:cNvSpPr/>
          <p:nvPr/>
        </p:nvSpPr>
        <p:spPr>
          <a:xfrm>
            <a:off x="2549430" y="2969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130_1#02b41cff8?pid=fd9402257&amp;color=0,0,0&amp;mp=1&amp;vtp=1&amp;bt=1&amp;bbb=1&amp;hb=1&amp;zzd= 10"/>
          <p:cNvSpPr/>
          <p:nvPr/>
        </p:nvSpPr>
        <p:spPr>
          <a:xfrm>
            <a:off x="1482630" y="4214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130_1#02b41cff8?pid=fd9402257&amp;color=0,0,0&amp;mp=1&amp;vtp=1&amp;bt=1&amp;bbb=1&amp;hb=1&amp;zzd= 10"/>
          <p:cNvSpPr/>
          <p:nvPr/>
        </p:nvSpPr>
        <p:spPr>
          <a:xfrm>
            <a:off x="1838230" y="4214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30_1#02b41cff8?pid=fd9402257&amp;color=0,0,0&amp;mp=1&amp;vtp=1&amp;bt=1&amp;bbb=1&amp;hb=1&amp;zzd= 14"/>
          <p:cNvSpPr/>
          <p:nvPr/>
        </p:nvSpPr>
        <p:spPr>
          <a:xfrm>
            <a:off x="1127030" y="5459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5_1#7ae62fa42?sp=1&amp;pid=fd9402257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再翻译句子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梁，吾仇也。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此三者，吾遗恨也。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3" name="QB_6_AN.136_1#7ae62fa42.blank?pid=fd9402257&amp;color=0,0,0&amp;vpa=100&amp;vtp=1&amp;bbb=1"/>
          <p:cNvSpPr/>
          <p:nvPr/>
        </p:nvSpPr>
        <p:spPr>
          <a:xfrm>
            <a:off x="1677067" y="1732920"/>
            <a:ext cx="56149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句式：判断句，“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也”表判断。</a:t>
            </a:r>
            <a:endParaRPr lang="en-US" altLang="zh-CN" sz="2800" dirty="0"/>
          </a:p>
        </p:txBody>
      </p:sp>
      <p:sp>
        <p:nvSpPr>
          <p:cNvPr id="4" name="QB_6_AN.137_1#7ae62fa42.blank?pid=fd9402257&amp;color=0,0,0&amp;vpa=101&amp;vtp=1&amp;bbb=1"/>
          <p:cNvSpPr/>
          <p:nvPr/>
        </p:nvSpPr>
        <p:spPr>
          <a:xfrm>
            <a:off x="1689767" y="2380620"/>
            <a:ext cx="49022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译文：梁王朱温是我的仇敌。</a:t>
            </a:r>
            <a:endParaRPr lang="en-US" altLang="zh-CN" sz="2800" dirty="0"/>
          </a:p>
        </p:txBody>
      </p:sp>
      <p:sp>
        <p:nvSpPr>
          <p:cNvPr id="5" name="QB_6_AN.138_1#7ae62fa42.blank?pid=fd9402257&amp;color=0,0,0&amp;vpa=102&amp;vtp=1&amp;bbb=1"/>
          <p:cNvSpPr/>
          <p:nvPr/>
        </p:nvSpPr>
        <p:spPr>
          <a:xfrm>
            <a:off x="1677067" y="3676020"/>
            <a:ext cx="70437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句式：判断句，“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者，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也”表判断。</a:t>
            </a:r>
            <a:endParaRPr lang="en-US" altLang="zh-CN" sz="2800" dirty="0"/>
          </a:p>
        </p:txBody>
      </p:sp>
      <p:sp>
        <p:nvSpPr>
          <p:cNvPr id="6" name="QB_6_AN.139_1#7ae62fa42.blank?pid=fd9402257&amp;color=0,0,0&amp;vpa=103&amp;vtp=1&amp;bbb=1"/>
          <p:cNvSpPr/>
          <p:nvPr/>
        </p:nvSpPr>
        <p:spPr>
          <a:xfrm>
            <a:off x="1677067" y="4323720"/>
            <a:ext cx="7402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译文：这三个人是我到死还感到悔恨的事情。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0_1#7ae62fa42?pid=fd9402257&amp;color=0,0,0&amp;mp=1&amp;vtp=1&amp;bt=1&amp;bb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③燕王吾所立。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身死国灭，为天下笑。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3" name="QB_6_AN.141_1#7ae62fa42.blank?pid=fd9402257&amp;color=0,0,0&amp;mp=1&amp;vpa=104&amp;vtp=1&amp;bbb=1"/>
          <p:cNvSpPr/>
          <p:nvPr/>
        </p:nvSpPr>
        <p:spPr>
          <a:xfrm>
            <a:off x="1677067" y="1083564"/>
            <a:ext cx="52593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句式：判断句，无标志判断句。</a:t>
            </a:r>
            <a:endParaRPr lang="en-US" altLang="zh-CN" sz="2800" dirty="0"/>
          </a:p>
        </p:txBody>
      </p:sp>
      <p:sp>
        <p:nvSpPr>
          <p:cNvPr id="4" name="QB_6_AN.142_1#7ae62fa42.blank?pid=fd9402257&amp;color=0,0,0&amp;mp=1&amp;vpa=105&amp;vtp=1&amp;bbb=1"/>
          <p:cNvSpPr/>
          <p:nvPr/>
        </p:nvSpPr>
        <p:spPr>
          <a:xfrm>
            <a:off x="1677067" y="1731264"/>
            <a:ext cx="59737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译文：燕王刘仁恭是我立他为王的。</a:t>
            </a:r>
            <a:endParaRPr lang="en-US" altLang="zh-CN" sz="2800" dirty="0"/>
          </a:p>
        </p:txBody>
      </p:sp>
      <p:sp>
        <p:nvSpPr>
          <p:cNvPr id="5" name="QB_6_AN.143_1#7ae62fa42.blank?pid=fd9402257&amp;color=0,0,0&amp;mp=1&amp;vpa=106&amp;vtp=1&amp;bbb=1"/>
          <p:cNvSpPr/>
          <p:nvPr/>
        </p:nvSpPr>
        <p:spPr>
          <a:xfrm>
            <a:off x="1689767" y="3026664"/>
            <a:ext cx="49006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句式：被动句，“为”表被动。</a:t>
            </a:r>
            <a:endParaRPr lang="en-US" altLang="zh-CN" sz="2800" dirty="0"/>
          </a:p>
        </p:txBody>
      </p:sp>
      <p:sp>
        <p:nvSpPr>
          <p:cNvPr id="6" name="QB_6_AN.144_1#7ae62fa42.blank?pid=fd9402257&amp;color=0,0,0&amp;mp=1&amp;vpa=107&amp;vtp=1&amp;bbb=1"/>
          <p:cNvSpPr/>
          <p:nvPr/>
        </p:nvSpPr>
        <p:spPr>
          <a:xfrm>
            <a:off x="1677067" y="3674364"/>
            <a:ext cx="7402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译文：自己丧命，国家灭亡，被天下人耻笑。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5_1#7ae62fa42?pid=fd9402257&amp;color=0,0,0&amp;mp=1&amp;vtp=1&amp;bt=1&amp;bb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⑤智勇多困于所溺。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告以成功。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endParaRPr lang="en-US" altLang="zh-CN" sz="2800" dirty="0"/>
          </a:p>
        </p:txBody>
      </p:sp>
      <p:sp>
        <p:nvSpPr>
          <p:cNvPr id="3" name="QB_6_AN.146_1#7ae62fa42.blank?pid=fd9402257&amp;color=0,0,0&amp;mp=1&amp;vpa=108&amp;vtp=1&amp;bbb=1"/>
          <p:cNvSpPr/>
          <p:nvPr/>
        </p:nvSpPr>
        <p:spPr>
          <a:xfrm>
            <a:off x="1689767" y="1083564"/>
            <a:ext cx="49006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句式：被动句，“于”表被动。</a:t>
            </a:r>
            <a:endParaRPr lang="en-US" altLang="zh-CN" sz="2800" dirty="0"/>
          </a:p>
        </p:txBody>
      </p:sp>
      <p:sp>
        <p:nvSpPr>
          <p:cNvPr id="4" name="QB_6_AN.147_1#7ae62fa42.blank?pid=fd9402257&amp;color=0,0,0&amp;mp=1&amp;vpa=109&amp;vtp=1&amp;bbb=1"/>
          <p:cNvSpPr/>
          <p:nvPr/>
        </p:nvSpPr>
        <p:spPr>
          <a:xfrm>
            <a:off x="1677067" y="1731264"/>
            <a:ext cx="8474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译文：有勇有谋的人往往被自己溺爱的人或物困住。</a:t>
            </a:r>
            <a:endParaRPr lang="en-US" altLang="zh-CN" sz="2800" dirty="0"/>
          </a:p>
        </p:txBody>
      </p:sp>
      <p:sp>
        <p:nvSpPr>
          <p:cNvPr id="5" name="QB_6_AN.148_1#7ae62fa42.blank?pid=fd9402257&amp;color=0,0,0&amp;mp=1&amp;vpa=110&amp;vtp=1&amp;bbb=1"/>
          <p:cNvSpPr/>
          <p:nvPr/>
        </p:nvSpPr>
        <p:spPr>
          <a:xfrm>
            <a:off x="1677067" y="3026664"/>
            <a:ext cx="77565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句式：状语后置句，“告以成功”即“以成功告”。</a:t>
            </a:r>
            <a:endParaRPr lang="en-US" altLang="zh-CN" sz="2800" dirty="0"/>
          </a:p>
        </p:txBody>
      </p:sp>
      <p:sp>
        <p:nvSpPr>
          <p:cNvPr id="6" name="QB_6_AN.149_1#7ae62fa42.blank?pid=fd9402257&amp;color=0,0,0&amp;mp=1&amp;vpa=111&amp;vtp=1&amp;bbb=1"/>
          <p:cNvSpPr/>
          <p:nvPr/>
        </p:nvSpPr>
        <p:spPr>
          <a:xfrm>
            <a:off x="1677067" y="3674364"/>
            <a:ext cx="6688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译文：把成功的消息禀告给先王的时候。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0_1#7ae62fa42?pid=fd9402257&amp;color=0,0,0&amp;mp=1&amp;vtp=1&amp;bt=1&amp;bb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⑦庄宗受而藏之于庙。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盛以锦囊。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6_AN.151_1#7ae62fa42.blank?pid=fd9402257&amp;color=0,0,0&amp;mp=1&amp;vpa=112&amp;vtp=1&amp;bbb=1"/>
          <p:cNvSpPr/>
          <p:nvPr/>
        </p:nvSpPr>
        <p:spPr>
          <a:xfrm>
            <a:off x="1677067" y="1083564"/>
            <a:ext cx="77565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句式：状语后置句，“藏之于庙”即“于庙藏之”。</a:t>
            </a:r>
            <a:endParaRPr lang="en-US" altLang="zh-CN" sz="2800" dirty="0"/>
          </a:p>
        </p:txBody>
      </p:sp>
      <p:sp>
        <p:nvSpPr>
          <p:cNvPr id="4" name="QB_6_AN.152_1#7ae62fa42.blank?pid=fd9402257&amp;color=0,0,0&amp;mp=1&amp;vpa=113&amp;vtp=1&amp;bbb=1"/>
          <p:cNvSpPr/>
          <p:nvPr/>
        </p:nvSpPr>
        <p:spPr>
          <a:xfrm>
            <a:off x="1677067" y="1731264"/>
            <a:ext cx="7045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译文：庄宗接了箭并且在祖庙里收藏它们。</a:t>
            </a:r>
            <a:endParaRPr lang="en-US" altLang="zh-CN" sz="2800" dirty="0"/>
          </a:p>
        </p:txBody>
      </p:sp>
      <p:sp>
        <p:nvSpPr>
          <p:cNvPr id="5" name="QB_6_AN.153_1#7ae62fa42.blank?pid=fd9402257&amp;color=0,0,0&amp;mp=1&amp;vpa=114&amp;vtp=1&amp;bbb=1"/>
          <p:cNvSpPr/>
          <p:nvPr/>
        </p:nvSpPr>
        <p:spPr>
          <a:xfrm>
            <a:off x="1677067" y="3026664"/>
            <a:ext cx="77565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句式：状语后置句，“盛以锦囊”即“以锦囊盛”。</a:t>
            </a:r>
            <a:endParaRPr lang="en-US" altLang="zh-CN" sz="2800" dirty="0"/>
          </a:p>
        </p:txBody>
      </p:sp>
      <p:sp>
        <p:nvSpPr>
          <p:cNvPr id="6" name="QB_6_AN.154_1#7ae62fa42.blank?pid=fd9402257&amp;color=0,0,0&amp;mp=1&amp;vpa=115&amp;vtp=1&amp;bbb=1"/>
          <p:cNvSpPr/>
          <p:nvPr/>
        </p:nvSpPr>
        <p:spPr>
          <a:xfrm>
            <a:off x="1689767" y="3674364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译文：用锦囊装着。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5_1#7f35ba2e4?sp=1&amp;pid=fd940225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在横线上填写恰当的成语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再走翻过车的老路，比喻不吸取失败的教训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，重犯过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去的错误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吸取过去失败的教训，以后小心，不致重犯错误。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当作鉴戒的前人的失败教训。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根据以往的经验，推测未来的发展。</a:t>
            </a:r>
            <a:endParaRPr lang="en-US" altLang="zh-CN" sz="2800" dirty="0"/>
          </a:p>
        </p:txBody>
      </p:sp>
      <p:sp>
        <p:nvSpPr>
          <p:cNvPr id="3" name="QB_6_AN.156_1#7f35ba2e4.blank?pid=fd9402257&amp;color=0,0,0&amp;vpa=116&amp;vtp=1&amp;bbb=1"/>
          <p:cNvSpPr/>
          <p:nvPr/>
        </p:nvSpPr>
        <p:spPr>
          <a:xfrm>
            <a:off x="978566" y="10852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重蹈覆辙</a:t>
            </a:r>
            <a:endParaRPr lang="en-US" altLang="zh-CN" sz="2800" dirty="0"/>
          </a:p>
        </p:txBody>
      </p:sp>
      <p:sp>
        <p:nvSpPr>
          <p:cNvPr id="4" name="QB_6_AN.157_1#7f35ba2e4.blank?pid=fd9402257&amp;color=0,0,0&amp;vpa=117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惩前毖后</a:t>
            </a:r>
            <a:endParaRPr lang="en-US" altLang="zh-CN" sz="2800" dirty="0"/>
          </a:p>
        </p:txBody>
      </p:sp>
      <p:sp>
        <p:nvSpPr>
          <p:cNvPr id="5" name="QB_6_AN.158_1#7f35ba2e4.blank?pid=fd9402257&amp;color=0,0,0&amp;vpa=118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前车之鉴</a:t>
            </a:r>
            <a:endParaRPr lang="en-US" altLang="zh-CN" sz="2800" dirty="0"/>
          </a:p>
        </p:txBody>
      </p:sp>
      <p:sp>
        <p:nvSpPr>
          <p:cNvPr id="6" name="QB_6_AN.159_1#7f35ba2e4.blank?pid=fd9402257&amp;color=0,0,0&amp;vpa=119&amp;vtp=1&amp;bbb=1"/>
          <p:cNvSpPr/>
          <p:nvPr/>
        </p:nvSpPr>
        <p:spPr>
          <a:xfrm>
            <a:off x="978566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鉴往知来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e465b144?htil=2&amp;pid=65ed64b36&amp;color=0,0,0&amp;vtp=1&amp;bt=1&amp;bbb=1&amp;hb=1"/>
          <p:cNvSpPr/>
          <p:nvPr/>
        </p:nvSpPr>
        <p:spPr>
          <a:xfrm>
            <a:off x="612648" y="466344"/>
            <a:ext cx="10963656" cy="1244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他与宋祁合修《新唐书》，并独撰《新五代史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》；又喜收集金石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，编为《集古录》，有《欧阳文忠公集》传世。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0_1#f00019943?pid=fd9402257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古代文化常识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判断正误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T_7_BD.161_1#4b4ba8d22?pid=f00019943&amp;color=0,0,0&amp;vtp=1&amp;bbb=1"/>
          <p:cNvSpPr/>
          <p:nvPr/>
        </p:nvSpPr>
        <p:spPr>
          <a:xfrm>
            <a:off x="612648" y="1085231"/>
            <a:ext cx="110807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从事：在秦汉时期主要负责军事事务，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是军队中的重要官职。(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T_7_AN.162_1#4b4ba8d22.bracket?pid=f00019943&amp;color=0,0,0&amp;vpa=120&amp;vtp=1"/>
          <p:cNvSpPr/>
          <p:nvPr/>
        </p:nvSpPr>
        <p:spPr>
          <a:xfrm>
            <a:off x="10706767" y="10852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5" name="QT_7_AS.163_1#4b4ba8d22?pid=f00019943&amp;color=0,0,0&amp;vtp=1&amp;bbb=1&amp;hb=1"/>
          <p:cNvSpPr/>
          <p:nvPr/>
        </p:nvSpPr>
        <p:spPr>
          <a:xfrm>
            <a:off x="612648" y="1697308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秦汉时期，“从事”是刺史、郡守等地方长官的属官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，多负责行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、文书等工作。</a:t>
            </a:r>
            <a:endParaRPr lang="en-US" altLang="zh-CN" sz="2800" dirty="0"/>
          </a:p>
        </p:txBody>
      </p:sp>
      <p:sp>
        <p:nvSpPr>
          <p:cNvPr id="6" name="QT_7_BD.164_1#79520c83b?pid=f00019943&amp;color=0,0,0&amp;vtp=1&amp;bbb=1"/>
          <p:cNvSpPr/>
          <p:nvPr/>
        </p:nvSpPr>
        <p:spPr>
          <a:xfrm>
            <a:off x="612648" y="3043508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少牢：古代祭祀用猪、牛、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羊各一头。(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T_7_AN.165_1#79520c83b.bracket?pid=f00019943&amp;color=0,0,0&amp;vpa=121&amp;vtp=1"/>
          <p:cNvSpPr/>
          <p:nvPr/>
        </p:nvSpPr>
        <p:spPr>
          <a:xfrm>
            <a:off x="7150767" y="3043508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166_1#79520c83b?pid=f00019943&amp;color=0,0,0&amp;vtp=1&amp;bbb=1&amp;hb=1"/>
          <p:cNvSpPr/>
          <p:nvPr/>
        </p:nvSpPr>
        <p:spPr>
          <a:xfrm>
            <a:off x="612648" y="3655585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“少牢”指古代祭祀用指猪和羊各一头，用猪、牛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、羊各一头为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太牢”。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7_BD.167_1#1e80ea8c4?pid=f00019943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伶官：古代称演戏的人为“伶”，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在宫廷中授有官职的伶人叫作伶官。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T_7_AN.168_1#1e80ea8c4.bracket?pid=f00019943&amp;color=0,0,0&amp;vpa=122&amp;vtp=1"/>
          <p:cNvSpPr/>
          <p:nvPr/>
        </p:nvSpPr>
        <p:spPr>
          <a:xfrm>
            <a:off x="826166" y="1123320"/>
            <a:ext cx="4540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4" name="QT_7_BD.169_1#9509b14dd?pid=f00019943&amp;color=0,0,0&amp;vtp=1&amp;bbb=1"/>
          <p:cNvSpPr/>
          <p:nvPr/>
        </p:nvSpPr>
        <p:spPr>
          <a:xfrm>
            <a:off x="612648" y="18066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告庙：天子或诸侯遇出巡、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战争等重大事件而祭告祖庙。(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T_7_AN.170_1#9509b14dd.bracket?pid=f00019943&amp;color=0,0,0&amp;vpa=123&amp;vtp=1"/>
          <p:cNvSpPr/>
          <p:nvPr/>
        </p:nvSpPr>
        <p:spPr>
          <a:xfrm>
            <a:off x="10071767" y="1806654"/>
            <a:ext cx="4540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795d4e1f?pid=3f600f95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5d4c15996?pid=4795d4e1f&amp;color=0,173,163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#9e65564af?sp=1&amp;pid=5d4c15996&amp;color=0,0,0&amp;vtp=1&amp;bbb=1&amp;hb=1"/>
          <p:cNvSpPr/>
          <p:nvPr/>
        </p:nvSpPr>
        <p:spPr>
          <a:xfrm>
            <a:off x="612648" y="1614503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创业难，守业更难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李存勖得天下时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不忘其父李克用的遗志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以父亲留下的三支箭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激励自己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发奋图强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攻城略地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无往不胜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意气之盛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可谓壮哉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待天下已定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大功告成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他坐享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升平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以致政事荒废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国运式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建国不到四年就祸乱迭起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终遭杀戮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何其衰也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6f294c6cc?pid=5d4c15996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8_BD#9d9415329?pid=6f294c6cc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创业与守业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忧劳与逸豫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自强不息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a1d52cb5c?pid=5d4c15996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8_BD#e09986726?pid=a1d52cb5c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历史长河奔涌不息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忧劳可以兴国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逸豫可以亡身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的箴言始终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在文明进程中回响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勾践卧薪尝胆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三千越甲可吞吴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夫差骄奢轻敌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十万吴兵终亡国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唐太宗以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水能载舟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亦能覆舟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的忧思开创贞观之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唐玄宗沉迷享乐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任用奸臣以致安史之乱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守业之艰尤胜创业之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苦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所言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慎终如始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则无败事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唯有将创业时的战战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兢兢化作守业时的朝乾夕惕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方能在风云变幻中立于不败之地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4a8ddc4a?pid=4795d4e1f&amp;color=0,173,163&amp;vtp=1&amp;bt=1&amp;bbb=1"/>
          <p:cNvSpPr/>
          <p:nvPr/>
        </p:nvSpPr>
        <p:spPr>
          <a:xfrm>
            <a:off x="612648" y="466345"/>
            <a:ext cx="10963656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7#cca2fcc3f?sp=1&amp;pid=d4a8ddc4a&amp;color=0,0,0&amp;vtp=1&amp;bbb=1&amp;hb=1"/>
              <p:cNvSpPr/>
              <p:nvPr/>
            </p:nvSpPr>
            <p:spPr>
              <a:xfrm>
                <a:off x="612648" y="1032589"/>
                <a:ext cx="10963656" cy="4686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歌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头</a:t>
                </a:r>
                <a:endParaRPr lang="en-US" altLang="zh-CN" sz="2800" dirty="0"/>
              </a:p>
              <a:p>
                <a:pPr algn="ctr"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李存勖</a:t>
                </a:r>
                <a:endParaRPr lang="en-US" altLang="zh-CN" sz="2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赏芳春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暖风飘箔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莺啼绿树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轻烟笼晚阁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杏桃红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开繁萼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灵和殿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禁柳千行斜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金丝络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夏云多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奇峰如削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纨扇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动微凉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轻绡薄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梅雨霁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火云烁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临水槛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永日逃烦暑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泛觥酌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露华浓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冷高梧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凋万叶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一霎晚风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蝉声新雨歇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惜惜此光阴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如流水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东篱菊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残时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叹萧索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繁阴积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岁时暮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景难留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不觉朱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颜失却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好容光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旦旦须呼宾友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西园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宴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云谣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歌皓齿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且行乐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7#cca2fcc3f?sp=1&amp;pid=d4a8ddc4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32589"/>
                <a:ext cx="10963656" cy="4686300"/>
              </a:xfrm>
              <a:prstGeom prst="rect">
                <a:avLst/>
              </a:prstGeom>
              <a:blipFill rotWithShape="1">
                <a:blip r:embed="rId1"/>
                <a:stretch>
                  <a:fillRect l="-5" t="-2" r="-1446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76f8b636b?pid=d4a8ddc4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P_8_BD#674588efe?pid=76f8b636b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①箔：帘子，门帘。②“灵和”三句：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齐武帝萧赜曾植柳于灵和殿前，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其柳枝条甚长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，状如丝缕。③纨扇：细绢制成的团扇。④东篱菊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出陶渊明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《饮酒》（其五）“采菊东篱下，悠然见南山”。⑤西园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文帝曹丕在邺都的西园与文学侍从游宴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，此处借指游宴。⑥宴：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快乐。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云谣：《白云谣》。相传周穆王与西王母宴饮于瑶池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，西王母作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白云谣》。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b093c13cf?pid=d4a8ddc4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白话诗歌</a:t>
            </a:r>
            <a:endParaRPr lang="en-US" altLang="zh-CN" sz="3000" dirty="0"/>
          </a:p>
        </p:txBody>
      </p:sp>
      <p:sp>
        <p:nvSpPr>
          <p:cNvPr id="3" name="P_8_BD#28724f5bc?pid=b093c13cf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在美好的春日里尽情赏玩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温暖的春风轻轻吹拂着门帘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黄莺在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翠绿的树枝间欢快啼鸣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傍晚的楼阁笼罩在袅袅轻烟之中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杏花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花竞相绽放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繁花簇拥着花萼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灵和殿旁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宫中的柳树千行倾斜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金丝般的柳枝相互缠绕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夏天彩云多变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奇峰般的云朵仿佛刀削而成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轻轻摇动纨扇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带来丝丝凉意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身上穿着的轻绡衣裳格外单薄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梅雨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过后天气放晴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炽热的火云闪耀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倚靠在临水的栏杆边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整日躲避这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难耐的暑气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与友人一同举杯畅饮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28724f5bc?pid=b093c13cf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夜晚寒露浓重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高大的梧桐在凉意中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万千树叶渐渐凋零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晚风吹过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新雨初歇后蝉声也停歇了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痛惜这如流水般匆匆逝去的光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等到东篱边菊花残败之时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只能感叹景象的萧索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浓密的树荫层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层堆积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一年将尽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美好的景色难以挽留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不知不觉间青春年华已经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逝去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趁着如今尚有美好的容光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每日都应呼唤亲朋好友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在西园中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度过漫漫长夜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在宴会上高唱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白云谣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听美人展露皓齿轻歌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且尽情行乐吧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40681b6e0?pid=d4a8ddc4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诗意理解</a:t>
            </a:r>
            <a:endParaRPr lang="en-US" altLang="zh-CN" sz="3000" dirty="0"/>
          </a:p>
        </p:txBody>
      </p:sp>
      <p:sp>
        <p:nvSpPr>
          <p:cNvPr id="3" name="P_8_BD#f261a3fd9?pid=40681b6e0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词的上片以细腻的笔触描绘春景与夏景。春景中，“暖风飘箔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啼绿树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”“杏桃红，开繁萼”等，从触觉、听觉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、视觉的角度勾勒出春日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的温暖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、生机与绚烂；夏景中，“夏云多，奇峰如削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”描绘出夏云的奇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，“纨扇动微凉”“火云烁”等表现出夏日的炎热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。下片则聚焦秋景与冬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，“露华浓，冷高梧，凋万叶”渲染出秋天的寒凉与肃杀，“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繁阴积，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岁时暮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”点明冬日将至，一年将尽。整首词通过四季景色的流转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出时光的流逝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4b58624a?pid=a262e9444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#585f8b2f5?sp=1&amp;pid=74b58624a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五代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（907—960）是中国历史上一个政权更迭频繁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、分裂割据的时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，介于唐朝灭亡和宋朝建立之间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。五代是指在中原地区相继更替的五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个王朝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，即后梁（907—923）、后唐（923—936）、后晋（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936—947）、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（947—950）、后周（951—960）。在这短短五十三年间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，先后换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了四姓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14个国君，篡位、弑君现象屡见不鲜，战乱频繁，民生困苦。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f261a3fd9?pid=40681b6e0&amp;color=0,0,0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词人在四季中都有赏景、宴饮等行乐之举，如“泛觥酌”“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宴云谣，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歌皓齿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，且行乐”，展现出一种及时行乐的姿态。然而，在这背后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含着对时光匆匆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、容颜老去的深沉感慨。“惜惜此光阴，如流水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”“不觉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朱颜失却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”等，直白地表达出对时光逝去的无奈与惋惜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，反映出词人在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繁华与欢乐中对生命短暂的认识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5d3ff7bf?pid=4795d4e1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173_1#d9c6315c7?pid=e5d3ff7bf&amp;color=0,0,0&amp;vtp=1&amp;bbb=1&amp;hb=1&amp;hltap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请运用课内积累中的素材《创业难，守业更难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》，使用抑扬结合的手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，写一个议论片段。200个字左右。（10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174_1#d9c6315c7?pid=e5d3ff7bf&amp;color=0,0,0&amp;vtp=1&amp;bbb=1&amp;hb=1&amp;hla=1"/>
          <p:cNvSpPr/>
          <p:nvPr/>
        </p:nvSpPr>
        <p:spPr>
          <a:xfrm>
            <a:off x="612648" y="239783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示例）昔日，后唐庄宗李存勖，英勇善战，威震四方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，承父之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遗志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，矢志复仇，其志可嘉，其勇可赞。然而，庄宗之盛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，犹如流星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划过夜空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，璀璨一时，却转瞬即逝。他沉迷于伶人之乐，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荒废朝政，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宠信奸佞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，致使国家动荡不安，百姓怨声载道。昔日之英雄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，今朝之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昏君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，其衰之速，令人咋舌。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4_1#d9c6315c7?pid=e5d3ff7bf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173_1#d9c6315c7?pid=e5d3ff7bf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庄宗之兴衰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，犹如长鸣警钟，警诫世人：忧劳可以兴国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，逸豫可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以亡身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。一个王朝的兴衰，往往与统治者的勤勉或懈怠息息相关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有铭记历史教训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，居安思危，才能避免重蹈覆辙，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确保国家长治久安。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运用素材3分，使用抑扬结合的手法3分，议论文文体2分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，符合字数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85f8b2f5?sp=1&amp;pid=74b58624a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后唐是五代时期的第二个王朝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，由李存勖建立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。后唐是五代中较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为强盛的王朝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，虽一度强盛并试图恢复唐朝荣光，但因内乱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、腐败和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外部压力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，最终迅速灭亡。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后唐庄宗李存勖称帝后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，迷恋伶人，致伶官掌重权。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后叛乱四起，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拥有重兵的伶官拒不发兵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，之后庄宗亲征败北，众叛亲离之际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，伶官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又乘危作乱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，用乱箭射死庄宗。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85f8b2f5?sp=1&amp;pid=74b58624a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北宋王朝建立后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，随着土地和财富的高度集中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，北宋的统治集团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日益腐化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。由于北方少数民族的不断进犯，民族矛盾也日益尖锐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对这种形势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，北宋王朝不但不力求振作，反而忍受耻辱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，每年都要纳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币输绢以求苟安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。在这样的历史背景下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，欧阳修想通过后唐庄宗李存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勖的兴亡史进行讽谏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15172</Words>
  <Application>WPS 演示</Application>
  <PresentationFormat>宽屏</PresentationFormat>
  <Paragraphs>968</Paragraphs>
  <Slides>72</Slides>
  <Notes>69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72</vt:i4>
      </vt:variant>
    </vt:vector>
  </HeadingPairs>
  <TitlesOfParts>
    <vt:vector size="8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2025-04-01T06:36:00Z</dcterms:created>
  <dcterms:modified xsi:type="dcterms:W3CDTF">2025-09-02T09:22:20Z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0E649690ACAB4D0DB16D1B7AB41CB697_12</vt:lpwstr>
  </property>
  <property fmtid="{D5CDD505-2E9C-101B-9397-08002B2CF9AE}" pid="3" name="KSOProductBuildVer">
    <vt:lpwstr>2052-12.1.0.22529</vt:lpwstr>
  </property>
</Properties>
</file>